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88825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Ovo"/>
      <p:regular r:id="rId30"/>
    </p:embeddedFont>
    <p:embeddedFont>
      <p:font typeface="Bell MT"/>
      <p:regular r:id="rId31"/>
      <p:bold r:id="rId32"/>
      <p:italic r:id="rId33"/>
      <p:boldItalic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pos="1007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711BECF-F8C6-48D1-B0AF-66880C807A6A}">
  <a:tblStyle styleId="{B711BECF-F8C6-48D1-B0AF-66880C807A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715E8B75-FC46-406F-940C-3565A561546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  <p:guide pos="1007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ellMT-regular.fntdata"/><Relationship Id="rId30" Type="http://schemas.openxmlformats.org/officeDocument/2006/relationships/font" Target="fonts/Ovo-regular.fntdata"/><Relationship Id="rId11" Type="http://schemas.openxmlformats.org/officeDocument/2006/relationships/slide" Target="slides/slide5.xml"/><Relationship Id="rId33" Type="http://schemas.openxmlformats.org/officeDocument/2006/relationships/font" Target="fonts/BellMT-italic.fntdata"/><Relationship Id="rId10" Type="http://schemas.openxmlformats.org/officeDocument/2006/relationships/slide" Target="slides/slide4.xml"/><Relationship Id="rId32" Type="http://schemas.openxmlformats.org/officeDocument/2006/relationships/font" Target="fonts/BellMT-bold.fntdata"/><Relationship Id="rId13" Type="http://schemas.openxmlformats.org/officeDocument/2006/relationships/slide" Target="slides/slide7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6.xml"/><Relationship Id="rId34" Type="http://schemas.openxmlformats.org/officeDocument/2006/relationships/font" Target="fonts/BellMT-boldItalic.fntdata"/><Relationship Id="rId15" Type="http://schemas.openxmlformats.org/officeDocument/2006/relationships/slide" Target="slides/slide9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8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1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p1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AUM</a:t>
            </a:r>
            <a:endParaRPr/>
          </a:p>
        </p:txBody>
      </p:sp>
      <p:sp>
        <p:nvSpPr>
          <p:cNvPr id="404" name="Google Shape;404;p1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p1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p1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p1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p1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8a199151f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8a19915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58a199151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8a1993565_0_2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8a199356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58a1993565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12188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3" y="0"/>
            <a:ext cx="12188826" cy="437038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415492" y="4717067"/>
            <a:ext cx="10794000" cy="13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/>
          <p:nvPr/>
        </p:nvSpPr>
        <p:spPr>
          <a:xfrm>
            <a:off x="0" y="0"/>
            <a:ext cx="121887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1"/>
          <p:cNvSpPr txBox="1"/>
          <p:nvPr>
            <p:ph type="title"/>
          </p:nvPr>
        </p:nvSpPr>
        <p:spPr>
          <a:xfrm>
            <a:off x="415525" y="667900"/>
            <a:ext cx="11357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0" y="64132"/>
            <a:ext cx="12189285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0" name="Google Shape;70;p12"/>
          <p:cNvSpPr/>
          <p:nvPr/>
        </p:nvSpPr>
        <p:spPr>
          <a:xfrm>
            <a:off x="0" y="0"/>
            <a:ext cx="12189285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71" name="Google Shape;71;p12"/>
          <p:cNvSpPr txBox="1"/>
          <p:nvPr>
            <p:ph type="title"/>
          </p:nvPr>
        </p:nvSpPr>
        <p:spPr>
          <a:xfrm>
            <a:off x="415492" y="719633"/>
            <a:ext cx="113577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415458" y="1064800"/>
            <a:ext cx="8328300" cy="47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hasCustomPrompt="1" type="title"/>
          </p:nvPr>
        </p:nvSpPr>
        <p:spPr>
          <a:xfrm>
            <a:off x="415558" y="1108233"/>
            <a:ext cx="71112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15492" y="2828567"/>
            <a:ext cx="71112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1593436" y="1600200"/>
            <a:ext cx="9782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0" type="dt"/>
          </p:nvPr>
        </p:nvSpPr>
        <p:spPr>
          <a:xfrm>
            <a:off x="5180250" y="635635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1" type="ftr"/>
          </p:nvPr>
        </p:nvSpPr>
        <p:spPr>
          <a:xfrm>
            <a:off x="6595933" y="635635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10766796" y="635635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1593436" y="1499616"/>
            <a:ext cx="4818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 cap="none"/>
            </a:lvl1pPr>
            <a:lvl2pPr indent="-228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17"/>
          <p:cNvSpPr txBox="1"/>
          <p:nvPr>
            <p:ph idx="2" type="body"/>
          </p:nvPr>
        </p:nvSpPr>
        <p:spPr>
          <a:xfrm>
            <a:off x="1593436" y="2514706"/>
            <a:ext cx="4814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92" name="Google Shape;92;p17"/>
          <p:cNvSpPr txBox="1"/>
          <p:nvPr>
            <p:ph idx="3" type="body"/>
          </p:nvPr>
        </p:nvSpPr>
        <p:spPr>
          <a:xfrm>
            <a:off x="6557349" y="1499616"/>
            <a:ext cx="4818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 cap="none"/>
            </a:lvl1pPr>
            <a:lvl2pPr indent="-228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17"/>
          <p:cNvSpPr txBox="1"/>
          <p:nvPr>
            <p:ph idx="4" type="body"/>
          </p:nvPr>
        </p:nvSpPr>
        <p:spPr>
          <a:xfrm>
            <a:off x="6557349" y="2514600"/>
            <a:ext cx="4818900" cy="3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94" name="Google Shape;94;p17"/>
          <p:cNvSpPr txBox="1"/>
          <p:nvPr>
            <p:ph idx="10" type="dt"/>
          </p:nvPr>
        </p:nvSpPr>
        <p:spPr>
          <a:xfrm>
            <a:off x="5180250" y="635635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1" type="ftr"/>
          </p:nvPr>
        </p:nvSpPr>
        <p:spPr>
          <a:xfrm>
            <a:off x="6595933" y="635635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10766796" y="635635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>
  <p:cSld name="SECTION_HEADER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11579384" y="5638800"/>
            <a:ext cx="6093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11274663" y="5638800"/>
            <a:ext cx="304800" cy="1219200"/>
          </a:xfrm>
          <a:prstGeom prst="rect">
            <a:avLst/>
          </a:prstGeom>
          <a:solidFill>
            <a:srgbClr val="6A8093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1216152" y="5638800"/>
            <a:ext cx="6093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0" y="5638800"/>
            <a:ext cx="12188700" cy="1219200"/>
          </a:xfrm>
          <a:prstGeom prst="rect">
            <a:avLst/>
          </a:prstGeom>
          <a:solidFill>
            <a:srgbClr val="6A8093">
              <a:alpha val="49411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18"/>
          <p:cNvCxnSpPr/>
          <p:nvPr/>
        </p:nvCxnSpPr>
        <p:spPr>
          <a:xfrm>
            <a:off x="11573293" y="5638800"/>
            <a:ext cx="0" cy="1219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18"/>
          <p:cNvSpPr/>
          <p:nvPr/>
        </p:nvSpPr>
        <p:spPr>
          <a:xfrm>
            <a:off x="0" y="5643132"/>
            <a:ext cx="1216200" cy="1215000"/>
          </a:xfrm>
          <a:prstGeom prst="rect">
            <a:avLst/>
          </a:prstGeom>
          <a:solidFill>
            <a:srgbClr val="465562">
              <a:alpha val="74509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276462" y="6032500"/>
            <a:ext cx="593189" cy="519176"/>
          </a:xfrm>
          <a:custGeom>
            <a:rect b="b" l="l" r="r" t="t"/>
            <a:pathLst>
              <a:path extrusionOk="0" h="372" w="426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18"/>
          <p:cNvCxnSpPr/>
          <p:nvPr/>
        </p:nvCxnSpPr>
        <p:spPr>
          <a:xfrm>
            <a:off x="1216152" y="5638800"/>
            <a:ext cx="0" cy="1219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" name="Google Shape;106;p18"/>
          <p:cNvSpPr/>
          <p:nvPr/>
        </p:nvSpPr>
        <p:spPr>
          <a:xfrm>
            <a:off x="11579384" y="0"/>
            <a:ext cx="6093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11274663" y="0"/>
            <a:ext cx="304800" cy="609600"/>
          </a:xfrm>
          <a:prstGeom prst="rect">
            <a:avLst/>
          </a:prstGeom>
          <a:solidFill>
            <a:srgbClr val="6A8093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1218883" y="0"/>
            <a:ext cx="6093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-2" y="0"/>
            <a:ext cx="1218900" cy="609600"/>
          </a:xfrm>
          <a:prstGeom prst="rect">
            <a:avLst/>
          </a:prstGeom>
          <a:solidFill>
            <a:srgbClr val="6A8093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0" y="0"/>
            <a:ext cx="12188700" cy="609600"/>
          </a:xfrm>
          <a:prstGeom prst="rect">
            <a:avLst/>
          </a:prstGeom>
          <a:solidFill>
            <a:srgbClr val="6A8093">
              <a:alpha val="49411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18"/>
          <p:cNvCxnSpPr/>
          <p:nvPr/>
        </p:nvCxnSpPr>
        <p:spPr>
          <a:xfrm>
            <a:off x="11573293" y="0"/>
            <a:ext cx="0" cy="609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18"/>
          <p:cNvSpPr/>
          <p:nvPr/>
        </p:nvSpPr>
        <p:spPr>
          <a:xfrm>
            <a:off x="0" y="0"/>
            <a:ext cx="1216200" cy="609600"/>
          </a:xfrm>
          <a:prstGeom prst="rect">
            <a:avLst/>
          </a:prstGeom>
          <a:solidFill>
            <a:srgbClr val="465562">
              <a:alpha val="74509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18"/>
          <p:cNvCxnSpPr/>
          <p:nvPr/>
        </p:nvCxnSpPr>
        <p:spPr>
          <a:xfrm>
            <a:off x="1218884" y="0"/>
            <a:ext cx="0" cy="609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18"/>
          <p:cNvSpPr txBox="1"/>
          <p:nvPr>
            <p:ph type="title"/>
          </p:nvPr>
        </p:nvSpPr>
        <p:spPr>
          <a:xfrm>
            <a:off x="1598613" y="1600201"/>
            <a:ext cx="8283300" cy="26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5400"/>
              <a:buFont typeface="Arial"/>
              <a:buNone/>
              <a:defRPr b="0" sz="5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1598613" y="4259996"/>
            <a:ext cx="72645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92979C"/>
              </a:buClr>
              <a:buSzPts val="1800"/>
              <a:buNone/>
              <a:defRPr sz="1800">
                <a:solidFill>
                  <a:srgbClr val="92979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92979C"/>
              </a:buClr>
              <a:buSzPts val="1600"/>
              <a:buNone/>
              <a:defRPr sz="1600">
                <a:solidFill>
                  <a:srgbClr val="92979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92979C"/>
              </a:buClr>
              <a:buSzPts val="1400"/>
              <a:buNone/>
              <a:defRPr sz="1400">
                <a:solidFill>
                  <a:srgbClr val="92979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92979C"/>
              </a:buClr>
              <a:buSzPts val="1400"/>
              <a:buNone/>
              <a:defRPr sz="1400">
                <a:solidFill>
                  <a:srgbClr val="92979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92979C"/>
              </a:buClr>
              <a:buSzPts val="1400"/>
              <a:buNone/>
              <a:defRPr sz="1400">
                <a:solidFill>
                  <a:srgbClr val="92979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92979C"/>
              </a:buClr>
              <a:buSzPts val="1400"/>
              <a:buNone/>
              <a:defRPr sz="1400">
                <a:solidFill>
                  <a:srgbClr val="92979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92979C"/>
              </a:buClr>
              <a:buSzPts val="1400"/>
              <a:buNone/>
              <a:defRPr sz="1400">
                <a:solidFill>
                  <a:srgbClr val="92979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rgbClr val="92979C"/>
              </a:buClr>
              <a:buSzPts val="1400"/>
              <a:buNone/>
              <a:defRPr sz="1400">
                <a:solidFill>
                  <a:srgbClr val="92979C"/>
                </a:solidFill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5180250" y="635635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6595933" y="635635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10666571" y="635635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621792" y="0"/>
            <a:ext cx="4147800" cy="6858000"/>
          </a:xfrm>
          <a:prstGeom prst="rect">
            <a:avLst/>
          </a:prstGeom>
          <a:solidFill>
            <a:srgbClr val="46556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0" y="0"/>
            <a:ext cx="609300" cy="6858000"/>
          </a:xfrm>
          <a:prstGeom prst="rect">
            <a:avLst/>
          </a:prstGeom>
          <a:solidFill>
            <a:srgbClr val="6A8093">
              <a:alpha val="89411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19"/>
          <p:cNvCxnSpPr/>
          <p:nvPr/>
        </p:nvCxnSpPr>
        <p:spPr>
          <a:xfrm>
            <a:off x="621792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19"/>
          <p:cNvSpPr/>
          <p:nvPr/>
        </p:nvSpPr>
        <p:spPr>
          <a:xfrm>
            <a:off x="11884104" y="0"/>
            <a:ext cx="304800" cy="6858000"/>
          </a:xfrm>
          <a:prstGeom prst="rect">
            <a:avLst/>
          </a:prstGeom>
          <a:solidFill>
            <a:srgbClr val="46556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1074240" y="381000"/>
            <a:ext cx="3293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5180251" y="482600"/>
            <a:ext cx="6195900" cy="56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19"/>
          <p:cNvSpPr txBox="1"/>
          <p:nvPr>
            <p:ph idx="2" type="body"/>
          </p:nvPr>
        </p:nvSpPr>
        <p:spPr>
          <a:xfrm>
            <a:off x="1074240" y="1828800"/>
            <a:ext cx="3293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7" name="Google Shape;127;p19"/>
          <p:cNvSpPr txBox="1"/>
          <p:nvPr>
            <p:ph idx="10" type="dt"/>
          </p:nvPr>
        </p:nvSpPr>
        <p:spPr>
          <a:xfrm>
            <a:off x="5180250" y="635635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11" type="ftr"/>
          </p:nvPr>
        </p:nvSpPr>
        <p:spPr>
          <a:xfrm>
            <a:off x="6595933" y="635635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0766796" y="635635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0" y="0"/>
            <a:ext cx="609300" cy="6858000"/>
          </a:xfrm>
          <a:prstGeom prst="rect">
            <a:avLst/>
          </a:prstGeom>
          <a:solidFill>
            <a:srgbClr val="6A8093">
              <a:alpha val="89411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11884104" y="0"/>
            <a:ext cx="304800" cy="6858000"/>
          </a:xfrm>
          <a:prstGeom prst="rect">
            <a:avLst/>
          </a:prstGeom>
          <a:solidFill>
            <a:srgbClr val="46556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4875530" y="0"/>
            <a:ext cx="7017000" cy="6858000"/>
          </a:xfrm>
          <a:prstGeom prst="rect">
            <a:avLst/>
          </a:prstGeom>
          <a:solidFill>
            <a:srgbClr val="C1CBD3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 txBox="1"/>
          <p:nvPr>
            <p:ph type="title"/>
          </p:nvPr>
        </p:nvSpPr>
        <p:spPr>
          <a:xfrm>
            <a:off x="1074240" y="381000"/>
            <a:ext cx="3293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2800"/>
              <a:buFont typeface="Arial"/>
              <a:buNone/>
              <a:defRPr b="0" sz="2800" cap="none">
                <a:solidFill>
                  <a:srgbClr val="343F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135" name="Google Shape;135;p20"/>
          <p:cNvSpPr/>
          <p:nvPr>
            <p:ph idx="2" type="pic"/>
          </p:nvPr>
        </p:nvSpPr>
        <p:spPr>
          <a:xfrm>
            <a:off x="5180251" y="482600"/>
            <a:ext cx="6195900" cy="56895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1074240" y="1828800"/>
            <a:ext cx="3293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p20"/>
          <p:cNvSpPr txBox="1"/>
          <p:nvPr>
            <p:ph idx="10" type="dt"/>
          </p:nvPr>
        </p:nvSpPr>
        <p:spPr>
          <a:xfrm>
            <a:off x="5180250" y="635635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0"/>
          <p:cNvSpPr txBox="1"/>
          <p:nvPr>
            <p:ph idx="11" type="ftr"/>
          </p:nvPr>
        </p:nvSpPr>
        <p:spPr>
          <a:xfrm>
            <a:off x="6595933" y="635635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10766796" y="635635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0" name="Google Shape;140;p20"/>
          <p:cNvCxnSpPr/>
          <p:nvPr/>
        </p:nvCxnSpPr>
        <p:spPr>
          <a:xfrm>
            <a:off x="11879867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5750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8833"/>
            <a:ext cx="5750062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>
            <a:off x="-167" y="0"/>
            <a:ext cx="5754428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415525" y="667900"/>
            <a:ext cx="49407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191287" y="667900"/>
            <a:ext cx="5553900" cy="5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50178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415525" y="667900"/>
            <a:ext cx="4168800" cy="2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15492" y="3187533"/>
            <a:ext cx="4168800" cy="30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5825333"/>
            <a:ext cx="121887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15492" y="6028533"/>
            <a:ext cx="106365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-167" y="0"/>
            <a:ext cx="12189285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415492" y="719633"/>
            <a:ext cx="113577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415492" y="2504747"/>
            <a:ext cx="56553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0"/>
            <a:ext cx="60945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414959" y="667900"/>
            <a:ext cx="4938000" cy="27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06294" y="3502300"/>
            <a:ext cx="49380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503673" y="667900"/>
            <a:ext cx="5270700" cy="5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121887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 txBox="1"/>
          <p:nvPr>
            <p:ph type="title"/>
          </p:nvPr>
        </p:nvSpPr>
        <p:spPr>
          <a:xfrm>
            <a:off x="415525" y="667900"/>
            <a:ext cx="11357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15492" y="2007600"/>
            <a:ext cx="5331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6441522" y="2007600"/>
            <a:ext cx="5331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1593436" y="1600200"/>
            <a:ext cx="4814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6561651" y="1600200"/>
            <a:ext cx="4814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5180250" y="635635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6595933" y="635635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10766796" y="635635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0" y="0"/>
            <a:ext cx="12188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/>
          <p:nvPr/>
        </p:nvSpPr>
        <p:spPr>
          <a:xfrm>
            <a:off x="0" y="0"/>
            <a:ext cx="61095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 txBox="1"/>
          <p:nvPr>
            <p:ph type="title"/>
          </p:nvPr>
        </p:nvSpPr>
        <p:spPr>
          <a:xfrm>
            <a:off x="484874" y="739800"/>
            <a:ext cx="5139900" cy="53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6594781" y="739800"/>
            <a:ext cx="5139900" cy="53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900">
                <a:solidFill>
                  <a:schemeClr val="dk2"/>
                </a:solidFill>
              </a:defRPr>
            </a:lvl2pPr>
            <a:lvl3pPr indent="-3238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900">
                <a:solidFill>
                  <a:schemeClr val="dk2"/>
                </a:solidFill>
              </a:defRPr>
            </a:lvl3pPr>
            <a:lvl4pPr indent="-3238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900">
                <a:solidFill>
                  <a:schemeClr val="dk2"/>
                </a:solidFill>
              </a:defRPr>
            </a:lvl4pPr>
            <a:lvl5pPr indent="-3238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900">
                <a:solidFill>
                  <a:schemeClr val="dk2"/>
                </a:solidFill>
              </a:defRPr>
            </a:lvl5pPr>
            <a:lvl6pPr indent="-3238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900">
                <a:solidFill>
                  <a:schemeClr val="dk2"/>
                </a:solidFill>
              </a:defRPr>
            </a:lvl6pPr>
            <a:lvl7pPr indent="-3238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900">
                <a:solidFill>
                  <a:schemeClr val="dk2"/>
                </a:solidFill>
              </a:defRPr>
            </a:lvl7pPr>
            <a:lvl8pPr indent="-3238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900">
                <a:solidFill>
                  <a:schemeClr val="dk2"/>
                </a:solidFill>
              </a:defRPr>
            </a:lvl8pPr>
            <a:lvl9pPr indent="-3238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b="0" i="0" sz="37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b="0" i="0" sz="1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2.png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24.jpg"/><Relationship Id="rId9" Type="http://schemas.openxmlformats.org/officeDocument/2006/relationships/image" Target="../media/image1.jpg"/><Relationship Id="rId5" Type="http://schemas.openxmlformats.org/officeDocument/2006/relationships/image" Target="../media/image20.jp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1.png"/><Relationship Id="rId8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Relationship Id="rId4" Type="http://schemas.openxmlformats.org/officeDocument/2006/relationships/image" Target="../media/image30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3.jp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6263" y="0"/>
            <a:ext cx="8236317" cy="377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>
            <p:ph type="ctrTitle"/>
          </p:nvPr>
        </p:nvSpPr>
        <p:spPr>
          <a:xfrm>
            <a:off x="355300" y="4677825"/>
            <a:ext cx="95424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Strategy Is Born from Perception</a:t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6994086" y="5815875"/>
            <a:ext cx="4839439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DD0D1"/>
                </a:solidFill>
                <a:latin typeface="Merriweather"/>
                <a:ea typeface="Merriweather"/>
                <a:cs typeface="Merriweather"/>
                <a:sym typeface="Merriweather"/>
              </a:rPr>
              <a:t>Our Risk Focused Approach To Wealth Management</a:t>
            </a:r>
            <a:endParaRPr b="0" i="0" sz="2000" u="none" cap="none" strike="noStrike">
              <a:solidFill>
                <a:srgbClr val="CDD0D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>
            <p:ph type="title"/>
          </p:nvPr>
        </p:nvSpPr>
        <p:spPr>
          <a:xfrm>
            <a:off x="415575" y="-207800"/>
            <a:ext cx="11357700" cy="190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240"/>
              <a:buFont typeface="Arial"/>
              <a:buNone/>
            </a:pPr>
            <a:r>
              <a:rPr lang="en-US" sz="2400">
                <a:solidFill>
                  <a:srgbClr val="CDD0D1"/>
                </a:solidFill>
              </a:rPr>
              <a:t>Our firm’s</a:t>
            </a:r>
            <a:r>
              <a:rPr i="1" lang="en-US" sz="3600">
                <a:solidFill>
                  <a:srgbClr val="CDD0D1"/>
                </a:solidFill>
              </a:rPr>
              <a:t> Process </a:t>
            </a:r>
            <a:r>
              <a:rPr i="1" lang="en-US" sz="3000">
                <a:solidFill>
                  <a:srgbClr val="CDD0D1"/>
                </a:solidFill>
              </a:rPr>
              <a:t>&amp; </a:t>
            </a:r>
            <a:r>
              <a:rPr i="1" lang="en-US" sz="3600">
                <a:solidFill>
                  <a:srgbClr val="CDD0D1"/>
                </a:solidFill>
              </a:rPr>
              <a:t>Experience</a:t>
            </a:r>
            <a:r>
              <a:rPr lang="en-US" sz="3600">
                <a:solidFill>
                  <a:srgbClr val="CDD0D1"/>
                </a:solidFill>
              </a:rPr>
              <a:t>, </a:t>
            </a:r>
            <a:r>
              <a:rPr lang="en-US" sz="2400">
                <a:solidFill>
                  <a:srgbClr val="CDD0D1"/>
                </a:solidFill>
              </a:rPr>
              <a:t>combined with our</a:t>
            </a:r>
            <a:r>
              <a:rPr lang="en-US" sz="3600">
                <a:solidFill>
                  <a:srgbClr val="CDD0D1"/>
                </a:solidFill>
              </a:rPr>
              <a:t> </a:t>
            </a:r>
            <a:r>
              <a:rPr i="1" lang="en-US" sz="3600">
                <a:solidFill>
                  <a:srgbClr val="CDD0D1"/>
                </a:solidFill>
              </a:rPr>
              <a:t>Management Methods</a:t>
            </a:r>
            <a:r>
              <a:rPr lang="en-US" sz="3600">
                <a:solidFill>
                  <a:srgbClr val="CDD0D1"/>
                </a:solidFill>
              </a:rPr>
              <a:t>, </a:t>
            </a:r>
            <a:r>
              <a:rPr lang="en-US" sz="2400">
                <a:solidFill>
                  <a:srgbClr val="CDD0D1"/>
                </a:solidFill>
              </a:rPr>
              <a:t>skillfully implemented, is what</a:t>
            </a:r>
            <a:r>
              <a:rPr lang="en-US" sz="3600">
                <a:solidFill>
                  <a:srgbClr val="CDD0D1"/>
                </a:solidFill>
              </a:rPr>
              <a:t> </a:t>
            </a:r>
            <a:r>
              <a:rPr i="1" lang="en-US" sz="3600">
                <a:solidFill>
                  <a:srgbClr val="CDD0D1"/>
                </a:solidFill>
              </a:rPr>
              <a:t>Separates</a:t>
            </a:r>
            <a:r>
              <a:rPr lang="en-US" sz="3600">
                <a:solidFill>
                  <a:srgbClr val="CDD0D1"/>
                </a:solidFill>
              </a:rPr>
              <a:t> </a:t>
            </a:r>
            <a:r>
              <a:rPr lang="en-US" sz="2400">
                <a:solidFill>
                  <a:srgbClr val="CDD0D1"/>
                </a:solidFill>
              </a:rPr>
              <a:t>us</a:t>
            </a:r>
            <a:r>
              <a:rPr lang="en-US" sz="3600">
                <a:solidFill>
                  <a:srgbClr val="CDD0D1"/>
                </a:solidFill>
              </a:rPr>
              <a:t> </a:t>
            </a:r>
            <a:r>
              <a:rPr lang="en-US" sz="2400">
                <a:solidFill>
                  <a:srgbClr val="CDD0D1"/>
                </a:solidFill>
              </a:rPr>
              <a:t>from other advisors...</a:t>
            </a:r>
            <a:r>
              <a:rPr lang="en-US" sz="3600">
                <a:solidFill>
                  <a:srgbClr val="CDD0D1"/>
                </a:solidFill>
              </a:rPr>
              <a:t> </a:t>
            </a:r>
            <a:endParaRPr sz="3600">
              <a:solidFill>
                <a:srgbClr val="CDD0D1"/>
              </a:solidFill>
            </a:endParaRPr>
          </a:p>
        </p:txBody>
      </p:sp>
      <p:sp>
        <p:nvSpPr>
          <p:cNvPr id="249" name="Google Shape;249;p30"/>
          <p:cNvSpPr txBox="1"/>
          <p:nvPr>
            <p:ph idx="1" type="body"/>
          </p:nvPr>
        </p:nvSpPr>
        <p:spPr>
          <a:xfrm>
            <a:off x="1586656" y="2701660"/>
            <a:ext cx="4375509" cy="25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400"/>
              <a:buNone/>
            </a:pPr>
            <a:r>
              <a:rPr lang="en-US" sz="2400"/>
              <a:t>Discover our proprietary client/investment process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2400"/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400"/>
              <a:buNone/>
            </a:pPr>
            <a:r>
              <a:rPr lang="en-US" sz="2400"/>
              <a:t>Profit from our customized, hands-on, Active Management and Advisory Services</a:t>
            </a:r>
            <a:endParaRPr sz="2400"/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2100"/>
              </a:spcAft>
              <a:buSzPts val="1700"/>
              <a:buNone/>
            </a:pPr>
            <a:r>
              <a:t/>
            </a:r>
            <a:endParaRPr sz="2400"/>
          </a:p>
        </p:txBody>
      </p:sp>
      <p:sp>
        <p:nvSpPr>
          <p:cNvPr id="250" name="Google Shape;250;p30"/>
          <p:cNvSpPr txBox="1"/>
          <p:nvPr/>
        </p:nvSpPr>
        <p:spPr>
          <a:xfrm>
            <a:off x="6916268" y="2679900"/>
            <a:ext cx="4375509" cy="25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Benefit from our deep dive investment analysis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Discover </a:t>
            </a:r>
            <a:r>
              <a:rPr b="0" i="1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true value</a:t>
            </a: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from your personal Client Proposal and Investment Policy Statement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1" name="Google Shape;2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451" y="2253300"/>
            <a:ext cx="9251718" cy="41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874" y="2938869"/>
            <a:ext cx="483782" cy="48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2227" y="2938868"/>
            <a:ext cx="483781" cy="48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2226" y="4304099"/>
            <a:ext cx="483781" cy="48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875" y="4304100"/>
            <a:ext cx="483781" cy="483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/>
          <p:nvPr>
            <p:ph idx="1" type="body"/>
          </p:nvPr>
        </p:nvSpPr>
        <p:spPr>
          <a:xfrm>
            <a:off x="723292" y="6036933"/>
            <a:ext cx="113358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900"/>
              <a:t>Case Study : Historic Market Events </a:t>
            </a:r>
            <a:r>
              <a:rPr lang="en-US" sz="1900"/>
              <a:t>In Relation To</a:t>
            </a:r>
            <a:r>
              <a:rPr lang="en-US" sz="1900"/>
              <a:t> A Portfolio Based On Risk Score</a:t>
            </a:r>
            <a:endParaRPr/>
          </a:p>
        </p:txBody>
      </p:sp>
      <p:sp>
        <p:nvSpPr>
          <p:cNvPr id="261" name="Google Shape;261;p31"/>
          <p:cNvSpPr txBox="1"/>
          <p:nvPr/>
        </p:nvSpPr>
        <p:spPr>
          <a:xfrm>
            <a:off x="292941" y="198550"/>
            <a:ext cx="231613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Ovo"/>
                <a:ea typeface="Ovo"/>
                <a:cs typeface="Ovo"/>
                <a:sym typeface="Ovo"/>
              </a:rPr>
              <a:t>If A 2008-like Bear Market Were To Happen Again…</a:t>
            </a:r>
            <a:endParaRPr/>
          </a:p>
        </p:txBody>
      </p:sp>
      <p:sp>
        <p:nvSpPr>
          <p:cNvPr id="262" name="Google Shape;262;p31"/>
          <p:cNvSpPr txBox="1"/>
          <p:nvPr/>
        </p:nvSpPr>
        <p:spPr>
          <a:xfrm>
            <a:off x="292941" y="1555234"/>
            <a:ext cx="242025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Ovo"/>
                <a:ea typeface="Ovo"/>
                <a:cs typeface="Ovo"/>
                <a:sym typeface="Ovo"/>
              </a:rPr>
              <a:t>If The Financial Crisis Were To Happen Again…</a:t>
            </a:r>
            <a:endParaRPr/>
          </a:p>
        </p:txBody>
      </p:sp>
      <p:grpSp>
        <p:nvGrpSpPr>
          <p:cNvPr id="263" name="Google Shape;263;p31"/>
          <p:cNvGrpSpPr/>
          <p:nvPr/>
        </p:nvGrpSpPr>
        <p:grpSpPr>
          <a:xfrm>
            <a:off x="2835381" y="3046087"/>
            <a:ext cx="2163289" cy="1277719"/>
            <a:chOff x="415492" y="3562886"/>
            <a:chExt cx="2163289" cy="1277719"/>
          </a:xfrm>
        </p:grpSpPr>
        <p:sp>
          <p:nvSpPr>
            <p:cNvPr id="264" name="Google Shape;264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Expected Performance</a:t>
              </a: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+$33,690 (+33.7%)</a:t>
              </a:r>
              <a:endParaRPr/>
            </a:p>
          </p:txBody>
        </p:sp>
        <p:sp>
          <p:nvSpPr>
            <p:cNvPr id="266" name="Google Shape;266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High Risk</a:t>
              </a:r>
              <a:endParaRPr/>
            </a:p>
          </p:txBody>
        </p:sp>
        <p:pic>
          <p:nvPicPr>
            <p:cNvPr id="267" name="Google Shape;267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5492" y="4407720"/>
              <a:ext cx="387658" cy="4328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Google Shape;268;p31"/>
          <p:cNvGrpSpPr/>
          <p:nvPr/>
        </p:nvGrpSpPr>
        <p:grpSpPr>
          <a:xfrm>
            <a:off x="2835381" y="4502569"/>
            <a:ext cx="2163289" cy="1277719"/>
            <a:chOff x="415492" y="3562886"/>
            <a:chExt cx="2163289" cy="1277719"/>
          </a:xfrm>
        </p:grpSpPr>
        <p:sp>
          <p:nvSpPr>
            <p:cNvPr id="269" name="Google Shape;269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Expected Performance</a:t>
              </a: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+$4,710 (+4.7%)</a:t>
              </a:r>
              <a:endParaRPr/>
            </a:p>
          </p:txBody>
        </p:sp>
        <p:sp>
          <p:nvSpPr>
            <p:cNvPr id="271" name="Google Shape;271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High Risk</a:t>
              </a:r>
              <a:endParaRPr/>
            </a:p>
          </p:txBody>
        </p:sp>
        <p:pic>
          <p:nvPicPr>
            <p:cNvPr id="272" name="Google Shape;272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5492" y="4407720"/>
              <a:ext cx="387658" cy="4328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3" name="Google Shape;273;p31"/>
          <p:cNvGrpSpPr/>
          <p:nvPr/>
        </p:nvGrpSpPr>
        <p:grpSpPr>
          <a:xfrm>
            <a:off x="2835381" y="1575657"/>
            <a:ext cx="2163289" cy="1277719"/>
            <a:chOff x="415492" y="3562886"/>
            <a:chExt cx="2163289" cy="1277719"/>
          </a:xfrm>
        </p:grpSpPr>
        <p:sp>
          <p:nvSpPr>
            <p:cNvPr id="274" name="Google Shape;274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Expected Performance</a:t>
              </a: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-$58,330 (-58.3%)</a:t>
              </a:r>
              <a:endParaRPr/>
            </a:p>
          </p:txBody>
        </p:sp>
        <p:sp>
          <p:nvSpPr>
            <p:cNvPr id="276" name="Google Shape;276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High Risk</a:t>
              </a:r>
              <a:endParaRPr/>
            </a:p>
          </p:txBody>
        </p:sp>
        <p:pic>
          <p:nvPicPr>
            <p:cNvPr id="277" name="Google Shape;277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5492" y="4407720"/>
              <a:ext cx="387658" cy="4328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8" name="Google Shape;278;p31"/>
          <p:cNvGrpSpPr/>
          <p:nvPr/>
        </p:nvGrpSpPr>
        <p:grpSpPr>
          <a:xfrm>
            <a:off x="2835381" y="120895"/>
            <a:ext cx="2163289" cy="1277719"/>
            <a:chOff x="415492" y="3562886"/>
            <a:chExt cx="2163289" cy="1277719"/>
          </a:xfrm>
        </p:grpSpPr>
        <p:sp>
          <p:nvSpPr>
            <p:cNvPr id="279" name="Google Shape;279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Expected Performance</a:t>
              </a: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-$40,800 (-40.8%)</a:t>
              </a:r>
              <a:endParaRPr/>
            </a:p>
          </p:txBody>
        </p:sp>
        <p:sp>
          <p:nvSpPr>
            <p:cNvPr id="281" name="Google Shape;281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High Risk</a:t>
              </a:r>
              <a:endParaRPr/>
            </a:p>
          </p:txBody>
        </p:sp>
        <p:pic>
          <p:nvPicPr>
            <p:cNvPr id="282" name="Google Shape;282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5492" y="4407720"/>
              <a:ext cx="387658" cy="4328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3" name="Google Shape;283;p31"/>
          <p:cNvGrpSpPr/>
          <p:nvPr/>
        </p:nvGrpSpPr>
        <p:grpSpPr>
          <a:xfrm>
            <a:off x="5113809" y="1574272"/>
            <a:ext cx="2163289" cy="1277718"/>
            <a:chOff x="415492" y="3562886"/>
            <a:chExt cx="2163289" cy="1277718"/>
          </a:xfrm>
        </p:grpSpPr>
        <p:sp>
          <p:nvSpPr>
            <p:cNvPr id="284" name="Google Shape;284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Expected Performance</a:t>
              </a: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-$35,200 (-35.2%)</a:t>
              </a:r>
              <a:endParaRPr/>
            </a:p>
          </p:txBody>
        </p:sp>
        <p:sp>
          <p:nvSpPr>
            <p:cNvPr id="286" name="Google Shape;286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Moderate Risk</a:t>
              </a:r>
              <a:endParaRPr/>
            </a:p>
          </p:txBody>
        </p:sp>
        <p:pic>
          <p:nvPicPr>
            <p:cNvPr id="287" name="Google Shape;287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5492" y="4407720"/>
              <a:ext cx="387658" cy="4328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8" name="Google Shape;288;p31"/>
          <p:cNvGrpSpPr/>
          <p:nvPr/>
        </p:nvGrpSpPr>
        <p:grpSpPr>
          <a:xfrm>
            <a:off x="5130354" y="138164"/>
            <a:ext cx="2163289" cy="1277718"/>
            <a:chOff x="415492" y="3562886"/>
            <a:chExt cx="2163289" cy="1277718"/>
          </a:xfrm>
        </p:grpSpPr>
        <p:sp>
          <p:nvSpPr>
            <p:cNvPr id="289" name="Google Shape;289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Expected Performance</a:t>
              </a: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-$24,100 (-24.1%)</a:t>
              </a:r>
              <a:endParaRPr/>
            </a:p>
          </p:txBody>
        </p:sp>
        <p:sp>
          <p:nvSpPr>
            <p:cNvPr id="291" name="Google Shape;291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Moderate Risk</a:t>
              </a:r>
              <a:endParaRPr/>
            </a:p>
          </p:txBody>
        </p:sp>
        <p:pic>
          <p:nvPicPr>
            <p:cNvPr id="292" name="Google Shape;292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5492" y="4407720"/>
              <a:ext cx="387658" cy="4328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" name="Google Shape;293;p31"/>
          <p:cNvGrpSpPr/>
          <p:nvPr/>
        </p:nvGrpSpPr>
        <p:grpSpPr>
          <a:xfrm>
            <a:off x="5121102" y="3059999"/>
            <a:ext cx="2163289" cy="1277718"/>
            <a:chOff x="415492" y="3562886"/>
            <a:chExt cx="2163289" cy="1277718"/>
          </a:xfrm>
        </p:grpSpPr>
        <p:sp>
          <p:nvSpPr>
            <p:cNvPr id="294" name="Google Shape;294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Expected Performance</a:t>
              </a: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+$21,200 (+21.2%)</a:t>
              </a:r>
              <a:endParaRPr/>
            </a:p>
          </p:txBody>
        </p:sp>
        <p:sp>
          <p:nvSpPr>
            <p:cNvPr id="296" name="Google Shape;296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Moderate Risk</a:t>
              </a:r>
              <a:endParaRPr/>
            </a:p>
          </p:txBody>
        </p:sp>
        <p:pic>
          <p:nvPicPr>
            <p:cNvPr id="297" name="Google Shape;297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5492" y="4407720"/>
              <a:ext cx="387658" cy="4328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" name="Google Shape;298;p31"/>
          <p:cNvGrpSpPr/>
          <p:nvPr/>
        </p:nvGrpSpPr>
        <p:grpSpPr>
          <a:xfrm>
            <a:off x="5135461" y="4507381"/>
            <a:ext cx="2163289" cy="1277718"/>
            <a:chOff x="415492" y="3562886"/>
            <a:chExt cx="2163289" cy="1277718"/>
          </a:xfrm>
        </p:grpSpPr>
        <p:sp>
          <p:nvSpPr>
            <p:cNvPr id="299" name="Google Shape;299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Expected Performance</a:t>
              </a: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+$2,500 (+2.5%)</a:t>
              </a:r>
              <a:endParaRPr/>
            </a:p>
          </p:txBody>
        </p:sp>
        <p:sp>
          <p:nvSpPr>
            <p:cNvPr id="301" name="Google Shape;301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Moderate Risk</a:t>
              </a:r>
              <a:endParaRPr/>
            </a:p>
          </p:txBody>
        </p:sp>
        <p:pic>
          <p:nvPicPr>
            <p:cNvPr id="302" name="Google Shape;302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5492" y="4407720"/>
              <a:ext cx="387658" cy="4328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" name="Google Shape;303;p31"/>
          <p:cNvGrpSpPr/>
          <p:nvPr/>
        </p:nvGrpSpPr>
        <p:grpSpPr>
          <a:xfrm>
            <a:off x="7461105" y="4505148"/>
            <a:ext cx="2163289" cy="1277718"/>
            <a:chOff x="415492" y="3562886"/>
            <a:chExt cx="2163289" cy="1277718"/>
          </a:xfrm>
        </p:grpSpPr>
        <p:sp>
          <p:nvSpPr>
            <p:cNvPr id="304" name="Google Shape;304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Expected Performance</a:t>
              </a: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+$800 (+0.8%)</a:t>
              </a:r>
              <a:endParaRPr/>
            </a:p>
          </p:txBody>
        </p:sp>
        <p:sp>
          <p:nvSpPr>
            <p:cNvPr id="306" name="Google Shape;306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Low Risk</a:t>
              </a:r>
              <a:endParaRPr/>
            </a:p>
          </p:txBody>
        </p:sp>
        <p:pic>
          <p:nvPicPr>
            <p:cNvPr id="307" name="Google Shape;307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492" y="4407720"/>
              <a:ext cx="387657" cy="4328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" name="Google Shape;308;p31"/>
          <p:cNvGrpSpPr/>
          <p:nvPr/>
        </p:nvGrpSpPr>
        <p:grpSpPr>
          <a:xfrm>
            <a:off x="7437868" y="1568042"/>
            <a:ext cx="2163289" cy="1277718"/>
            <a:chOff x="415492" y="3562886"/>
            <a:chExt cx="2163289" cy="1277718"/>
          </a:xfrm>
        </p:grpSpPr>
        <p:sp>
          <p:nvSpPr>
            <p:cNvPr id="309" name="Google Shape;309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Expected Performance</a:t>
              </a: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-$4,400 (-4.4%)</a:t>
              </a:r>
              <a:endParaRPr/>
            </a:p>
          </p:txBody>
        </p:sp>
        <p:sp>
          <p:nvSpPr>
            <p:cNvPr id="311" name="Google Shape;311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Low Risk</a:t>
              </a:r>
              <a:endParaRPr/>
            </a:p>
          </p:txBody>
        </p:sp>
        <p:pic>
          <p:nvPicPr>
            <p:cNvPr id="312" name="Google Shape;312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492" y="4407720"/>
              <a:ext cx="387657" cy="4328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3" name="Google Shape;313;p31"/>
          <p:cNvGrpSpPr/>
          <p:nvPr/>
        </p:nvGrpSpPr>
        <p:grpSpPr>
          <a:xfrm>
            <a:off x="9731742" y="3039754"/>
            <a:ext cx="2163289" cy="1277717"/>
            <a:chOff x="415492" y="3562886"/>
            <a:chExt cx="2163289" cy="1277717"/>
          </a:xfrm>
        </p:grpSpPr>
        <p:sp>
          <p:nvSpPr>
            <p:cNvPr id="314" name="Google Shape;314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Jan 1, 2013 – Dec 31,2013</a:t>
              </a: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(+32.3%)</a:t>
              </a:r>
              <a:endParaRPr/>
            </a:p>
          </p:txBody>
        </p:sp>
        <p:sp>
          <p:nvSpPr>
            <p:cNvPr id="316" name="Google Shape;316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S&amp;P 500 Index</a:t>
              </a:r>
              <a:endParaRPr/>
            </a:p>
          </p:txBody>
        </p:sp>
        <p:pic>
          <p:nvPicPr>
            <p:cNvPr id="317" name="Google Shape;317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5492" y="4407720"/>
              <a:ext cx="387657" cy="4328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8" name="Google Shape;318;p31"/>
          <p:cNvGrpSpPr/>
          <p:nvPr/>
        </p:nvGrpSpPr>
        <p:grpSpPr>
          <a:xfrm>
            <a:off x="9746308" y="4473231"/>
            <a:ext cx="2163289" cy="1303699"/>
            <a:chOff x="415492" y="3536905"/>
            <a:chExt cx="2163289" cy="1303699"/>
          </a:xfrm>
        </p:grpSpPr>
        <p:sp>
          <p:nvSpPr>
            <p:cNvPr id="319" name="Google Shape;319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May 1, 2013 – Sep 5, 2013</a:t>
              </a: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(-5.1%)</a:t>
              </a:r>
              <a:endParaRPr/>
            </a:p>
          </p:txBody>
        </p:sp>
        <p:sp>
          <p:nvSpPr>
            <p:cNvPr id="321" name="Google Shape;321;p31"/>
            <p:cNvSpPr txBox="1"/>
            <p:nvPr/>
          </p:nvSpPr>
          <p:spPr>
            <a:xfrm>
              <a:off x="567159" y="3536905"/>
              <a:ext cx="201162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Aggregate Bond Index</a:t>
              </a:r>
              <a:endParaRPr/>
            </a:p>
          </p:txBody>
        </p:sp>
        <p:pic>
          <p:nvPicPr>
            <p:cNvPr id="322" name="Google Shape;322;p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5492" y="4407720"/>
              <a:ext cx="387658" cy="4328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3" name="Google Shape;323;p31"/>
          <p:cNvGrpSpPr/>
          <p:nvPr/>
        </p:nvGrpSpPr>
        <p:grpSpPr>
          <a:xfrm>
            <a:off x="9731742" y="1568271"/>
            <a:ext cx="2163289" cy="1277717"/>
            <a:chOff x="415492" y="3562886"/>
            <a:chExt cx="2163289" cy="1277717"/>
          </a:xfrm>
        </p:grpSpPr>
        <p:sp>
          <p:nvSpPr>
            <p:cNvPr id="324" name="Google Shape;324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Oct 15, 2007– Mar 2, 2009</a:t>
              </a: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(-53.1%)</a:t>
              </a:r>
              <a:endParaRPr/>
            </a:p>
          </p:txBody>
        </p:sp>
        <p:sp>
          <p:nvSpPr>
            <p:cNvPr id="326" name="Google Shape;326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S&amp;P 500 Index</a:t>
              </a:r>
              <a:endParaRPr/>
            </a:p>
          </p:txBody>
        </p:sp>
        <p:pic>
          <p:nvPicPr>
            <p:cNvPr id="327" name="Google Shape;327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5492" y="4407720"/>
              <a:ext cx="387657" cy="4328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8" name="Google Shape;328;p31"/>
          <p:cNvGrpSpPr/>
          <p:nvPr/>
        </p:nvGrpSpPr>
        <p:grpSpPr>
          <a:xfrm>
            <a:off x="9732595" y="119532"/>
            <a:ext cx="2163289" cy="1277717"/>
            <a:chOff x="415492" y="3562886"/>
            <a:chExt cx="2163289" cy="1277717"/>
          </a:xfrm>
        </p:grpSpPr>
        <p:sp>
          <p:nvSpPr>
            <p:cNvPr id="329" name="Google Shape;329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Jan 1, 2008 – Dec 31, 2008</a:t>
              </a: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(-53.1%)</a:t>
              </a:r>
              <a:endParaRPr/>
            </a:p>
          </p:txBody>
        </p:sp>
        <p:sp>
          <p:nvSpPr>
            <p:cNvPr id="331" name="Google Shape;331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S&amp;P 500 Index</a:t>
              </a:r>
              <a:endParaRPr/>
            </a:p>
          </p:txBody>
        </p:sp>
        <p:pic>
          <p:nvPicPr>
            <p:cNvPr id="332" name="Google Shape;332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5492" y="4407720"/>
              <a:ext cx="387657" cy="4328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3" name="Google Shape;333;p31"/>
          <p:cNvGrpSpPr/>
          <p:nvPr/>
        </p:nvGrpSpPr>
        <p:grpSpPr>
          <a:xfrm>
            <a:off x="7446539" y="3034461"/>
            <a:ext cx="2163289" cy="1277718"/>
            <a:chOff x="415492" y="3562886"/>
            <a:chExt cx="2163289" cy="1277718"/>
          </a:xfrm>
        </p:grpSpPr>
        <p:sp>
          <p:nvSpPr>
            <p:cNvPr id="334" name="Google Shape;334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Expected Performance</a:t>
              </a: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+$4,500 (+4.5%)</a:t>
              </a:r>
              <a:endParaRPr/>
            </a:p>
          </p:txBody>
        </p:sp>
        <p:sp>
          <p:nvSpPr>
            <p:cNvPr id="336" name="Google Shape;336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Low Risk</a:t>
              </a:r>
              <a:endParaRPr/>
            </a:p>
          </p:txBody>
        </p:sp>
        <p:pic>
          <p:nvPicPr>
            <p:cNvPr id="337" name="Google Shape;337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492" y="4407720"/>
              <a:ext cx="387657" cy="4328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p31"/>
          <p:cNvGrpSpPr/>
          <p:nvPr/>
        </p:nvGrpSpPr>
        <p:grpSpPr>
          <a:xfrm>
            <a:off x="7446148" y="126058"/>
            <a:ext cx="2163289" cy="1277718"/>
            <a:chOff x="415492" y="3562886"/>
            <a:chExt cx="2163289" cy="1277718"/>
          </a:xfrm>
        </p:grpSpPr>
        <p:sp>
          <p:nvSpPr>
            <p:cNvPr id="339" name="Google Shape;339;p31"/>
            <p:cNvSpPr/>
            <p:nvPr/>
          </p:nvSpPr>
          <p:spPr>
            <a:xfrm>
              <a:off x="567159" y="3562886"/>
              <a:ext cx="2011622" cy="1136436"/>
            </a:xfrm>
            <a:prstGeom prst="rect">
              <a:avLst/>
            </a:prstGeom>
            <a:solidFill>
              <a:srgbClr val="DEE1E2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100" u="none" cap="none" strike="noStrike">
                  <a:solidFill>
                    <a:srgbClr val="181C26"/>
                  </a:solidFill>
                  <a:latin typeface="Arial"/>
                  <a:ea typeface="Arial"/>
                  <a:cs typeface="Arial"/>
                  <a:sym typeface="Arial"/>
                </a:rPr>
                <a:t>Expected Performance</a:t>
              </a: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67159" y="4314391"/>
              <a:ext cx="2011622" cy="3849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-$2,200 (-2.2%)</a:t>
              </a:r>
              <a:endParaRPr/>
            </a:p>
          </p:txBody>
        </p:sp>
        <p:sp>
          <p:nvSpPr>
            <p:cNvPr id="341" name="Google Shape;341;p31"/>
            <p:cNvSpPr txBox="1"/>
            <p:nvPr/>
          </p:nvSpPr>
          <p:spPr>
            <a:xfrm>
              <a:off x="567159" y="3676365"/>
              <a:ext cx="2011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vo"/>
                  <a:ea typeface="Ovo"/>
                  <a:cs typeface="Ovo"/>
                  <a:sym typeface="Ovo"/>
                </a:rPr>
                <a:t>Low Risk</a:t>
              </a: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5492" y="4407720"/>
              <a:ext cx="387657" cy="4328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3" name="Google Shape;343;p31"/>
          <p:cNvSpPr txBox="1"/>
          <p:nvPr/>
        </p:nvSpPr>
        <p:spPr>
          <a:xfrm>
            <a:off x="292941" y="3020233"/>
            <a:ext cx="242025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Ovo"/>
                <a:ea typeface="Ovo"/>
                <a:cs typeface="Ovo"/>
                <a:sym typeface="Ovo"/>
              </a:rPr>
              <a:t>If A 2013-like Bull Market Were To Happen Again…</a:t>
            </a:r>
            <a:endParaRPr/>
          </a:p>
        </p:txBody>
      </p:sp>
      <p:sp>
        <p:nvSpPr>
          <p:cNvPr id="344" name="Google Shape;344;p31"/>
          <p:cNvSpPr txBox="1"/>
          <p:nvPr/>
        </p:nvSpPr>
        <p:spPr>
          <a:xfrm>
            <a:off x="292941" y="4485232"/>
            <a:ext cx="242025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Ovo"/>
                <a:ea typeface="Ovo"/>
                <a:cs typeface="Ovo"/>
                <a:sym typeface="Ovo"/>
              </a:rPr>
              <a:t>If A 134bps Interest Rate Spike Were To Happen Again…</a:t>
            </a:r>
            <a:endParaRPr/>
          </a:p>
        </p:txBody>
      </p:sp>
      <p:cxnSp>
        <p:nvCxnSpPr>
          <p:cNvPr id="345" name="Google Shape;345;p31"/>
          <p:cNvCxnSpPr/>
          <p:nvPr/>
        </p:nvCxnSpPr>
        <p:spPr>
          <a:xfrm>
            <a:off x="2792031" y="1472085"/>
            <a:ext cx="905965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346" name="Google Shape;346;p31"/>
          <p:cNvCxnSpPr/>
          <p:nvPr/>
        </p:nvCxnSpPr>
        <p:spPr>
          <a:xfrm>
            <a:off x="2792031" y="2934300"/>
            <a:ext cx="905965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347" name="Google Shape;347;p31"/>
          <p:cNvCxnSpPr/>
          <p:nvPr/>
        </p:nvCxnSpPr>
        <p:spPr>
          <a:xfrm>
            <a:off x="2792031" y="4387145"/>
            <a:ext cx="905965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id="348" name="Google Shape;348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509" y="5929255"/>
            <a:ext cx="1870978" cy="829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/>
          <p:nvPr>
            <p:ph type="title"/>
          </p:nvPr>
        </p:nvSpPr>
        <p:spPr>
          <a:xfrm>
            <a:off x="792375" y="481675"/>
            <a:ext cx="10604100" cy="16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240"/>
              <a:buFont typeface="Arial"/>
              <a:buNone/>
            </a:pPr>
            <a:r>
              <a:rPr lang="en-US" sz="3240"/>
              <a:t>We Begin By Identifying Your Tolerance For Risk. Next We Quantify That Risk With Patent Protected Algorithms &amp; Software</a:t>
            </a:r>
            <a:endParaRPr/>
          </a:p>
        </p:txBody>
      </p:sp>
      <p:sp>
        <p:nvSpPr>
          <p:cNvPr id="354" name="Google Shape;354;p32"/>
          <p:cNvSpPr txBox="1"/>
          <p:nvPr>
            <p:ph idx="2" type="body"/>
          </p:nvPr>
        </p:nvSpPr>
        <p:spPr>
          <a:xfrm>
            <a:off x="6636475" y="2397913"/>
            <a:ext cx="4814700" cy="3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188" lvl="0" marL="2468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en-US" sz="2600"/>
              <a:t>Compliment Equities with asset protected strategies</a:t>
            </a:r>
            <a:endParaRPr sz="2600"/>
          </a:p>
          <a:p>
            <a:pPr indent="-234188" lvl="0" marL="246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en-US" sz="2600"/>
              <a:t>Reduce exposure to unprotected securities through non-correlated assets</a:t>
            </a:r>
            <a:endParaRPr sz="2600"/>
          </a:p>
          <a:p>
            <a:pPr indent="-234188" lvl="0" marL="246888" rtl="0" algn="l">
              <a:lnSpc>
                <a:spcPct val="90000"/>
              </a:lnSpc>
              <a:spcBef>
                <a:spcPts val="1400"/>
              </a:spcBef>
              <a:spcAft>
                <a:spcPts val="2100"/>
              </a:spcAft>
              <a:buClr>
                <a:schemeClr val="dk1"/>
              </a:buClr>
              <a:buSzPts val="2600"/>
              <a:buChar char="❖"/>
            </a:pPr>
            <a:r>
              <a:rPr lang="en-US" sz="2600"/>
              <a:t>Apply Macro and Micro hedging and call options to generate income</a:t>
            </a:r>
            <a:endParaRPr sz="2600"/>
          </a:p>
        </p:txBody>
      </p:sp>
      <p:graphicFrame>
        <p:nvGraphicFramePr>
          <p:cNvPr id="355" name="Google Shape;355;p32"/>
          <p:cNvGraphicFramePr/>
          <p:nvPr/>
        </p:nvGraphicFramePr>
        <p:xfrm>
          <a:off x="361875" y="297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{B711BECF-F8C6-48D1-B0AF-66880C807A6A}</a:tableStyleId>
              </a:tblPr>
              <a:tblGrid>
                <a:gridCol w="1053475"/>
                <a:gridCol w="1798900"/>
                <a:gridCol w="1462300"/>
                <a:gridCol w="1417875"/>
              </a:tblGrid>
              <a:tr h="3143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D9D9D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Risk Score</a:t>
                      </a:r>
                      <a:endParaRPr sz="1800" u="none" cap="none" strike="noStrike">
                        <a:solidFill>
                          <a:srgbClr val="D9D9D9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D9D9D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Asset Allocation</a:t>
                      </a:r>
                      <a:endParaRPr sz="1800" u="none" cap="none" strike="noStrike">
                        <a:solidFill>
                          <a:srgbClr val="D9D9D9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D9D9D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Cash/Other</a:t>
                      </a:r>
                      <a:endParaRPr sz="1800" u="none" cap="none" strike="noStrike">
                        <a:solidFill>
                          <a:srgbClr val="D9D9D9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3143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D9D9D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Managed</a:t>
                      </a:r>
                      <a:endParaRPr sz="1800" u="none" cap="none" strike="noStrike">
                        <a:solidFill>
                          <a:srgbClr val="D9D9D9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D9D9D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Protected</a:t>
                      </a:r>
                      <a:endParaRPr sz="1800" u="none" cap="none" strike="noStrike">
                        <a:solidFill>
                          <a:srgbClr val="D9D9D9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 vMerge="1"/>
              </a:tr>
              <a:tr h="3143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85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100% Stocks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0%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0%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3143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0% Bonds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 vMerge="1"/>
                <a:tc vMerge="1"/>
              </a:tr>
              <a:tr h="3143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65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35% Stocks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50%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5%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143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10% Bonds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vMerge="1"/>
                <a:tc vMerge="1"/>
              </a:tr>
              <a:tr h="3143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35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10% Stocks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60%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10%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3143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20% Bonds</a:t>
                      </a:r>
                      <a:endParaRPr sz="1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vMerge="1"/>
                <a:tc vMerge="1"/>
              </a:tr>
            </a:tbl>
          </a:graphicData>
        </a:graphic>
      </p:graphicFrame>
      <p:pic>
        <p:nvPicPr>
          <p:cNvPr id="356" name="Google Shape;35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125" y="3678925"/>
            <a:ext cx="5715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125" y="4349231"/>
            <a:ext cx="5715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7125" y="5088637"/>
            <a:ext cx="57150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 txBox="1"/>
          <p:nvPr>
            <p:ph type="title"/>
          </p:nvPr>
        </p:nvSpPr>
        <p:spPr>
          <a:xfrm>
            <a:off x="1593861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600"/>
              <a:buFont typeface="Arial"/>
              <a:buNone/>
            </a:pPr>
            <a:r>
              <a:rPr lang="en-US"/>
              <a:t>OUR PROCESS PUTS YOU IN CONTROL</a:t>
            </a:r>
            <a:endParaRPr/>
          </a:p>
        </p:txBody>
      </p:sp>
      <p:grpSp>
        <p:nvGrpSpPr>
          <p:cNvPr id="364" name="Google Shape;364;p33"/>
          <p:cNvGrpSpPr/>
          <p:nvPr/>
        </p:nvGrpSpPr>
        <p:grpSpPr>
          <a:xfrm>
            <a:off x="453290" y="1823074"/>
            <a:ext cx="4814885" cy="4568864"/>
            <a:chOff x="1" y="1567"/>
            <a:chExt cx="4814885" cy="4568864"/>
          </a:xfrm>
        </p:grpSpPr>
        <p:sp>
          <p:nvSpPr>
            <p:cNvPr id="365" name="Google Shape;365;p33"/>
            <p:cNvSpPr/>
            <p:nvPr/>
          </p:nvSpPr>
          <p:spPr>
            <a:xfrm rot="5400000">
              <a:off x="-247798" y="249366"/>
              <a:ext cx="1651992" cy="1156394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chemeClr val="lt2"/>
                </a:gs>
              </a:gsLst>
              <a:path path="circle">
                <a:fillToRect b="50%" l="50%" r="50%" t="50%"/>
              </a:path>
              <a:tileRect/>
            </a:gradFill>
            <a:ln cap="flat" cmpd="sng" w="12700">
              <a:solidFill>
                <a:srgbClr val="3F4C5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3"/>
            <p:cNvSpPr txBox="1"/>
            <p:nvPr/>
          </p:nvSpPr>
          <p:spPr>
            <a:xfrm>
              <a:off x="1" y="579764"/>
              <a:ext cx="1156394" cy="495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3"/>
            <p:cNvSpPr/>
            <p:nvPr/>
          </p:nvSpPr>
          <p:spPr>
            <a:xfrm rot="5400000">
              <a:off x="2448743" y="-1290781"/>
              <a:ext cx="1073794" cy="365849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DD0D1">
                <a:alpha val="89411"/>
              </a:srgbClr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3"/>
            <p:cNvSpPr txBox="1"/>
            <p:nvPr/>
          </p:nvSpPr>
          <p:spPr>
            <a:xfrm>
              <a:off x="1156394" y="53986"/>
              <a:ext cx="3606075" cy="96895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5000">
                  <a:srgbClr val="FFFFFF"/>
                </a:gs>
                <a:gs pos="100000">
                  <a:schemeClr val="lt2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10150" lIns="113775" spcFirstLastPara="1" rIns="10150" wrap="square" tIns="101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Personal Risk Analysis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Portfolio Risk Analysis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Assign Risk Score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3"/>
            <p:cNvSpPr/>
            <p:nvPr/>
          </p:nvSpPr>
          <p:spPr>
            <a:xfrm rot="5400000">
              <a:off x="-247798" y="1707802"/>
              <a:ext cx="1651992" cy="1156394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chemeClr val="lt2"/>
                </a:gs>
              </a:gsLst>
              <a:path path="circle">
                <a:fillToRect b="50%" l="50%" r="50%" t="50%"/>
              </a:path>
              <a:tileRect/>
            </a:gradFill>
            <a:ln cap="flat" cmpd="sng" w="12700">
              <a:solidFill>
                <a:srgbClr val="3F4C5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3"/>
            <p:cNvSpPr txBox="1"/>
            <p:nvPr/>
          </p:nvSpPr>
          <p:spPr>
            <a:xfrm>
              <a:off x="1" y="2038200"/>
              <a:ext cx="1156394" cy="495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 rot="5400000">
              <a:off x="2448743" y="167654"/>
              <a:ext cx="1073794" cy="365849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DD0D1">
                <a:alpha val="89411"/>
              </a:srgbClr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3"/>
            <p:cNvSpPr txBox="1"/>
            <p:nvPr/>
          </p:nvSpPr>
          <p:spPr>
            <a:xfrm>
              <a:off x="1156394" y="1512421"/>
              <a:ext cx="3606075" cy="96895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5000">
                  <a:srgbClr val="FFFFFF"/>
                </a:gs>
                <a:gs pos="100000">
                  <a:schemeClr val="lt2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10150" lIns="113775" spcFirstLastPara="1" rIns="10150" wrap="square" tIns="101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Create Investment Policy Statement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New Risk Adjusted Asset Allocation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3"/>
            <p:cNvSpPr/>
            <p:nvPr/>
          </p:nvSpPr>
          <p:spPr>
            <a:xfrm rot="5400000">
              <a:off x="-247798" y="3166238"/>
              <a:ext cx="1651992" cy="1156394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chemeClr val="lt2"/>
                </a:gs>
              </a:gsLst>
              <a:path path="circle">
                <a:fillToRect b="50%" l="50%" r="50%" t="50%"/>
              </a:path>
              <a:tileRect/>
            </a:gradFill>
            <a:ln cap="flat" cmpd="sng" w="12700">
              <a:solidFill>
                <a:srgbClr val="3F4C5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3"/>
            <p:cNvSpPr txBox="1"/>
            <p:nvPr/>
          </p:nvSpPr>
          <p:spPr>
            <a:xfrm>
              <a:off x="1" y="3496636"/>
              <a:ext cx="1156394" cy="495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3"/>
            <p:cNvSpPr/>
            <p:nvPr/>
          </p:nvSpPr>
          <p:spPr>
            <a:xfrm rot="5400000">
              <a:off x="2448743" y="1626090"/>
              <a:ext cx="1073794" cy="365849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DD0D1">
                <a:alpha val="89411"/>
              </a:srgbClr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3"/>
            <p:cNvSpPr txBox="1"/>
            <p:nvPr/>
          </p:nvSpPr>
          <p:spPr>
            <a:xfrm>
              <a:off x="1156394" y="2970857"/>
              <a:ext cx="3606075" cy="96895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1000">
                  <a:srgbClr val="FFFFFF"/>
                </a:gs>
                <a:gs pos="100000">
                  <a:schemeClr val="lt2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10150" lIns="113775" spcFirstLastPara="1" rIns="10150" wrap="square" tIns="101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Establish Portfolio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Core ~ Essential ~ Specialized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Execution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33"/>
          <p:cNvSpPr txBox="1"/>
          <p:nvPr>
            <p:ph idx="2" type="body"/>
          </p:nvPr>
        </p:nvSpPr>
        <p:spPr>
          <a:xfrm>
            <a:off x="6920650" y="1823074"/>
            <a:ext cx="4272600" cy="3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1488" lvl="0" marL="24688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-US" sz="2400"/>
              <a:t>Analysis &amp; Assign A Risk Score</a:t>
            </a:r>
            <a:endParaRPr/>
          </a:p>
          <a:p>
            <a:pPr indent="-221488" lvl="0" marL="246888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-US" sz="2400"/>
              <a:t>Set Allocation &amp; Investment Rules</a:t>
            </a:r>
            <a:endParaRPr/>
          </a:p>
          <a:p>
            <a:pPr indent="-221488" lvl="0" marL="246888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-US" sz="2400"/>
              <a:t>Establish New Rules</a:t>
            </a:r>
            <a:endParaRPr/>
          </a:p>
          <a:p>
            <a:pPr indent="-221488" lvl="0" marL="246888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-US" sz="2400"/>
              <a:t>Determine Asset Allocation</a:t>
            </a:r>
            <a:endParaRPr/>
          </a:p>
        </p:txBody>
      </p:sp>
      <p:sp>
        <p:nvSpPr>
          <p:cNvPr id="378" name="Google Shape;378;p33"/>
          <p:cNvSpPr txBox="1"/>
          <p:nvPr/>
        </p:nvSpPr>
        <p:spPr>
          <a:xfrm>
            <a:off x="7509607" y="4927251"/>
            <a:ext cx="18101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Ovo"/>
                <a:ea typeface="Ovo"/>
                <a:cs typeface="Ovo"/>
                <a:sym typeface="Ovo"/>
              </a:rPr>
              <a:t>Essential</a:t>
            </a:r>
            <a:endParaRPr/>
          </a:p>
        </p:txBody>
      </p:sp>
      <p:sp>
        <p:nvSpPr>
          <p:cNvPr id="379" name="Google Shape;379;p33"/>
          <p:cNvSpPr txBox="1"/>
          <p:nvPr/>
        </p:nvSpPr>
        <p:spPr>
          <a:xfrm>
            <a:off x="9846920" y="4927251"/>
            <a:ext cx="14766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Ovo"/>
                <a:ea typeface="Ovo"/>
                <a:cs typeface="Ovo"/>
                <a:sym typeface="Ovo"/>
              </a:rPr>
              <a:t>Special</a:t>
            </a:r>
            <a:endParaRPr/>
          </a:p>
        </p:txBody>
      </p:sp>
      <p:sp>
        <p:nvSpPr>
          <p:cNvPr id="380" name="Google Shape;380;p33"/>
          <p:cNvSpPr txBox="1"/>
          <p:nvPr/>
        </p:nvSpPr>
        <p:spPr>
          <a:xfrm>
            <a:off x="5864256" y="4927251"/>
            <a:ext cx="10599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Ovo"/>
                <a:ea typeface="Ovo"/>
                <a:cs typeface="Ovo"/>
                <a:sym typeface="Ovo"/>
              </a:rPr>
              <a:t>Core</a:t>
            </a:r>
            <a:endParaRPr/>
          </a:p>
        </p:txBody>
      </p:sp>
      <p:pic>
        <p:nvPicPr>
          <p:cNvPr id="381" name="Google Shape;38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5366" y="5111685"/>
            <a:ext cx="215905" cy="21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9810" y="5111685"/>
            <a:ext cx="215905" cy="215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"/>
          <p:cNvSpPr txBox="1"/>
          <p:nvPr>
            <p:ph type="title"/>
          </p:nvPr>
        </p:nvSpPr>
        <p:spPr>
          <a:xfrm>
            <a:off x="473950" y="739800"/>
            <a:ext cx="5139900" cy="169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Three Spheres of Strength</a:t>
            </a:r>
            <a:endParaRPr/>
          </a:p>
        </p:txBody>
      </p:sp>
      <p:sp>
        <p:nvSpPr>
          <p:cNvPr id="388" name="Google Shape;388;p34"/>
          <p:cNvSpPr txBox="1"/>
          <p:nvPr>
            <p:ph idx="1" type="body"/>
          </p:nvPr>
        </p:nvSpPr>
        <p:spPr>
          <a:xfrm>
            <a:off x="7190977" y="739800"/>
            <a:ext cx="4728893" cy="53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4135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590"/>
              <a:buNone/>
            </a:pPr>
            <a:r>
              <a:rPr b="1" lang="en-US" sz="2590"/>
              <a:t>CORE:  </a:t>
            </a:r>
            <a:r>
              <a:rPr lang="en-US" sz="2590"/>
              <a:t>Asset protected investments designed for long term growth and income.</a:t>
            </a:r>
            <a:endParaRPr sz="2590"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590"/>
          </a:p>
          <a:p>
            <a:pPr indent="0" lvl="0" marL="64135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590"/>
              <a:buNone/>
            </a:pPr>
            <a:r>
              <a:rPr b="1" lang="en-US" sz="2590"/>
              <a:t>ESSENTIAL</a:t>
            </a:r>
            <a:r>
              <a:rPr lang="en-US" sz="2590"/>
              <a:t>:   Liquid, exchange traded, dividend paying securities.</a:t>
            </a:r>
            <a:endParaRPr sz="2590"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590"/>
          </a:p>
          <a:p>
            <a:pPr indent="0" lvl="0" marL="64135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590"/>
              <a:buNone/>
            </a:pPr>
            <a:r>
              <a:rPr b="1" lang="en-US" sz="2590"/>
              <a:t>SPECIALIZED: </a:t>
            </a:r>
            <a:r>
              <a:rPr lang="en-US" sz="2590"/>
              <a:t>Option and Hedging strategies to capture short term ALPHA.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2100"/>
              </a:spcAft>
              <a:buSzPts val="2100"/>
              <a:buNone/>
            </a:pPr>
            <a:r>
              <a:t/>
            </a:r>
            <a:endParaRPr/>
          </a:p>
        </p:txBody>
      </p:sp>
      <p:grpSp>
        <p:nvGrpSpPr>
          <p:cNvPr id="389" name="Google Shape;389;p34"/>
          <p:cNvGrpSpPr/>
          <p:nvPr/>
        </p:nvGrpSpPr>
        <p:grpSpPr>
          <a:xfrm>
            <a:off x="-289563" y="3428995"/>
            <a:ext cx="6250095" cy="2651182"/>
            <a:chOff x="-64897" y="978411"/>
            <a:chExt cx="8234644" cy="3468319"/>
          </a:xfrm>
        </p:grpSpPr>
        <p:sp>
          <p:nvSpPr>
            <p:cNvPr id="390" name="Google Shape;390;p34"/>
            <p:cNvSpPr/>
            <p:nvPr/>
          </p:nvSpPr>
          <p:spPr>
            <a:xfrm>
              <a:off x="5716047" y="1482259"/>
              <a:ext cx="2453700" cy="245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8000">
                  <a:schemeClr val="lt2"/>
                </a:gs>
                <a:gs pos="100000">
                  <a:schemeClr val="dk1"/>
                </a:gs>
              </a:gsLst>
              <a:lin ang="16200000" scaled="0"/>
            </a:gra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5806257" y="1564241"/>
              <a:ext cx="2290799" cy="2290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8000">
                  <a:schemeClr val="lt2"/>
                </a:gs>
                <a:gs pos="100000">
                  <a:schemeClr val="dk1"/>
                </a:gs>
              </a:gsLst>
              <a:lin ang="16200000" scaled="0"/>
            </a:gra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endParaRPr>
            </a:p>
          </p:txBody>
        </p:sp>
        <p:sp>
          <p:nvSpPr>
            <p:cNvPr id="392" name="Google Shape;392;p34"/>
            <p:cNvSpPr/>
            <p:nvPr/>
          </p:nvSpPr>
          <p:spPr>
            <a:xfrm rot="2700000">
              <a:off x="3092007" y="1485409"/>
              <a:ext cx="2448004" cy="2448004"/>
            </a:xfrm>
            <a:prstGeom prst="teardrop">
              <a:avLst>
                <a:gd fmla="val 100000" name="adj"/>
              </a:avLst>
            </a:prstGeom>
            <a:gradFill>
              <a:gsLst>
                <a:gs pos="0">
                  <a:schemeClr val="lt2"/>
                </a:gs>
                <a:gs pos="48000">
                  <a:schemeClr val="lt2"/>
                </a:gs>
                <a:gs pos="100000">
                  <a:schemeClr val="dk1"/>
                </a:gs>
              </a:gsLst>
              <a:lin ang="16200000" scaled="0"/>
            </a:gra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3170581" y="1564242"/>
              <a:ext cx="2290800" cy="2290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8000">
                  <a:schemeClr val="lt2"/>
                </a:gs>
                <a:gs pos="100000">
                  <a:schemeClr val="dk1"/>
                </a:gs>
              </a:gsLst>
              <a:lin ang="16200000" scaled="0"/>
            </a:gra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4"/>
            <p:cNvSpPr/>
            <p:nvPr/>
          </p:nvSpPr>
          <p:spPr>
            <a:xfrm rot="2700000">
              <a:off x="442101" y="1491727"/>
              <a:ext cx="2448004" cy="2448004"/>
            </a:xfrm>
            <a:prstGeom prst="teardrop">
              <a:avLst>
                <a:gd fmla="val 100000" name="adj"/>
              </a:avLst>
            </a:prstGeom>
            <a:gradFill>
              <a:gsLst>
                <a:gs pos="0">
                  <a:schemeClr val="lt2"/>
                </a:gs>
                <a:gs pos="48000">
                  <a:schemeClr val="lt2"/>
                </a:gs>
                <a:gs pos="100000">
                  <a:schemeClr val="dk1"/>
                </a:gs>
              </a:gsLst>
              <a:lin ang="16200000" scaled="0"/>
            </a:gra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500951" y="1564241"/>
              <a:ext cx="2290800" cy="22905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8000">
                  <a:schemeClr val="lt2"/>
                </a:gs>
                <a:gs pos="100000">
                  <a:schemeClr val="dk1"/>
                </a:gs>
              </a:gsLst>
              <a:lin ang="16200000" scaled="0"/>
            </a:gra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Bell MT"/>
                  <a:ea typeface="Bell MT"/>
                  <a:cs typeface="Bell MT"/>
                  <a:sym typeface="Bell MT"/>
                </a:rPr>
                <a:t>CORE</a:t>
              </a:r>
              <a:endParaRPr b="1" i="0" sz="2000" u="none" cap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endParaRPr>
            </a:p>
          </p:txBody>
        </p:sp>
      </p:grpSp>
      <p:pic>
        <p:nvPicPr>
          <p:cNvPr id="396" name="Google Shape;3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7213" y="2162175"/>
            <a:ext cx="5715000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4"/>
          <p:cNvSpPr txBox="1"/>
          <p:nvPr/>
        </p:nvSpPr>
        <p:spPr>
          <a:xfrm>
            <a:off x="2345984" y="4552115"/>
            <a:ext cx="16273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ESSENTIAL</a:t>
            </a:r>
            <a:endParaRPr/>
          </a:p>
        </p:txBody>
      </p:sp>
      <p:sp>
        <p:nvSpPr>
          <p:cNvPr id="398" name="Google Shape;398;p34"/>
          <p:cNvSpPr txBox="1"/>
          <p:nvPr/>
        </p:nvSpPr>
        <p:spPr>
          <a:xfrm>
            <a:off x="4478870" y="4552114"/>
            <a:ext cx="126829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SPECIAL</a:t>
            </a:r>
            <a:endParaRPr/>
          </a:p>
        </p:txBody>
      </p:sp>
      <p:pic>
        <p:nvPicPr>
          <p:cNvPr id="399" name="Google Shape;39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1810" y="895349"/>
            <a:ext cx="483781" cy="48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1809" y="2801505"/>
            <a:ext cx="483781" cy="48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1809" y="4770556"/>
            <a:ext cx="483781" cy="483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5"/>
          <p:cNvPicPr preferRelativeResize="0"/>
          <p:nvPr/>
        </p:nvPicPr>
        <p:blipFill rotWithShape="1">
          <a:blip r:embed="rId3">
            <a:alphaModFix/>
          </a:blip>
          <a:srcRect b="29384" l="6349" r="6349" t="34252"/>
          <a:stretch/>
        </p:blipFill>
        <p:spPr>
          <a:xfrm>
            <a:off x="6689475" y="5943600"/>
            <a:ext cx="207555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8571" y="4558000"/>
            <a:ext cx="1455450" cy="14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5"/>
          <p:cNvSpPr txBox="1"/>
          <p:nvPr>
            <p:ph type="title"/>
          </p:nvPr>
        </p:nvSpPr>
        <p:spPr>
          <a:xfrm>
            <a:off x="415525" y="667900"/>
            <a:ext cx="49407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4860"/>
              <a:buFont typeface="Arial"/>
              <a:buNone/>
            </a:pPr>
            <a:r>
              <a:rPr lang="en-US" sz="4860"/>
              <a:t>HOW DO WE TRANSFER RISK?</a:t>
            </a:r>
            <a:endParaRPr/>
          </a:p>
        </p:txBody>
      </p:sp>
      <p:sp>
        <p:nvSpPr>
          <p:cNvPr id="409" name="Google Shape;409;p35"/>
          <p:cNvSpPr txBox="1"/>
          <p:nvPr>
            <p:ph idx="1" type="body"/>
          </p:nvPr>
        </p:nvSpPr>
        <p:spPr>
          <a:xfrm>
            <a:off x="6689475" y="272250"/>
            <a:ext cx="48390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US" sz="2400"/>
              <a:t>We Partner With</a:t>
            </a:r>
            <a:endParaRPr sz="2400"/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US" sz="2400"/>
              <a:t> The </a:t>
            </a:r>
            <a:r>
              <a:rPr b="1" lang="en-US" sz="2400"/>
              <a:t>Largest </a:t>
            </a:r>
            <a:r>
              <a:rPr lang="en-US" sz="2400"/>
              <a:t>and </a:t>
            </a:r>
            <a:r>
              <a:rPr b="1" lang="en-US" sz="2400"/>
              <a:t>Best</a:t>
            </a:r>
            <a:endParaRPr b="1" sz="2400"/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US" sz="2400"/>
              <a:t>Asset Managers In The World! </a:t>
            </a:r>
            <a:endParaRPr sz="24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/>
          </a:p>
        </p:txBody>
      </p:sp>
      <p:sp>
        <p:nvSpPr>
          <p:cNvPr id="410" name="Google Shape;410;p35"/>
          <p:cNvSpPr txBox="1"/>
          <p:nvPr/>
        </p:nvSpPr>
        <p:spPr>
          <a:xfrm>
            <a:off x="6039763" y="4193850"/>
            <a:ext cx="5843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b="0" i="0" lang="en-US" sz="224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They Specialize In Risk Mitigation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1" name="Google Shape;41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8899" y="1748575"/>
            <a:ext cx="5525125" cy="226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12525" y="5930283"/>
            <a:ext cx="1455450" cy="75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39769" y="4801459"/>
            <a:ext cx="1455450" cy="968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80738" y="4801450"/>
            <a:ext cx="890075" cy="8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70800" y="5383200"/>
            <a:ext cx="2902850" cy="133084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5"/>
          <p:cNvSpPr txBox="1"/>
          <p:nvPr/>
        </p:nvSpPr>
        <p:spPr>
          <a:xfrm>
            <a:off x="6120100" y="5383200"/>
            <a:ext cx="129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$588.7 Billion</a:t>
            </a:r>
            <a:endParaRPr b="1" i="1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17" name="Google Shape;417;p35"/>
          <p:cNvSpPr txBox="1"/>
          <p:nvPr/>
        </p:nvSpPr>
        <p:spPr>
          <a:xfrm>
            <a:off x="8178375" y="5610600"/>
            <a:ext cx="129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$586 Billion</a:t>
            </a:r>
            <a:endParaRPr b="1" i="1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18" name="Google Shape;418;p35"/>
          <p:cNvSpPr txBox="1"/>
          <p:nvPr/>
        </p:nvSpPr>
        <p:spPr>
          <a:xfrm>
            <a:off x="10429225" y="5383200"/>
            <a:ext cx="129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$78.2 Billion</a:t>
            </a:r>
            <a:endParaRPr b="1" i="1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19" name="Google Shape;419;p35"/>
          <p:cNvSpPr txBox="1"/>
          <p:nvPr/>
        </p:nvSpPr>
        <p:spPr>
          <a:xfrm>
            <a:off x="7102067" y="6369350"/>
            <a:ext cx="129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$1.4 Trillion</a:t>
            </a:r>
            <a:endParaRPr b="1" i="1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0" name="Google Shape;420;p35"/>
          <p:cNvSpPr txBox="1"/>
          <p:nvPr/>
        </p:nvSpPr>
        <p:spPr>
          <a:xfrm>
            <a:off x="9473175" y="6321120"/>
            <a:ext cx="129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$242 Billion</a:t>
            </a:r>
            <a:endParaRPr b="1" i="1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613" y="1713725"/>
            <a:ext cx="11603628" cy="51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6"/>
          <p:cNvSpPr txBox="1"/>
          <p:nvPr>
            <p:ph type="title"/>
          </p:nvPr>
        </p:nvSpPr>
        <p:spPr>
          <a:xfrm>
            <a:off x="415575" y="218275"/>
            <a:ext cx="113577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600"/>
              <a:buFont typeface="Arial"/>
              <a:buNone/>
            </a:pPr>
            <a:r>
              <a:rPr lang="en-US" sz="3000"/>
              <a:t>With Our </a:t>
            </a:r>
            <a:r>
              <a:rPr lang="en-US" sz="4000"/>
              <a:t>High-Tech, High-Touch</a:t>
            </a:r>
            <a:r>
              <a:rPr lang="en-US" sz="3000"/>
              <a:t> Approach</a:t>
            </a:r>
            <a:endParaRPr sz="3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600"/>
              <a:buFont typeface="Arial"/>
              <a:buNone/>
            </a:pPr>
            <a:r>
              <a:rPr lang="en-US" sz="3000"/>
              <a:t> We Reduce Risk Without Sacrificing Reward</a:t>
            </a:r>
            <a:endParaRPr sz="3000"/>
          </a:p>
        </p:txBody>
      </p:sp>
      <p:sp>
        <p:nvSpPr>
          <p:cNvPr id="427" name="Google Shape;427;p36"/>
          <p:cNvSpPr txBox="1"/>
          <p:nvPr>
            <p:ph idx="1" type="body"/>
          </p:nvPr>
        </p:nvSpPr>
        <p:spPr>
          <a:xfrm>
            <a:off x="415500" y="2007600"/>
            <a:ext cx="50754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STRUCTURE BASED ON SCIENCE</a:t>
            </a:r>
            <a:endParaRPr sz="2400"/>
          </a:p>
        </p:txBody>
      </p:sp>
      <p:sp>
        <p:nvSpPr>
          <p:cNvPr id="428" name="Google Shape;428;p36"/>
          <p:cNvSpPr txBox="1"/>
          <p:nvPr>
            <p:ph idx="2" type="body"/>
          </p:nvPr>
        </p:nvSpPr>
        <p:spPr>
          <a:xfrm>
            <a:off x="732300" y="2898150"/>
            <a:ext cx="44418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218" lvl="0" marL="2468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/>
              <a:t>Risk Analysis</a:t>
            </a:r>
            <a:endParaRPr sz="1800"/>
          </a:p>
          <a:p>
            <a:pPr indent="-220218" lvl="0" marL="246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/>
              <a:t>Risk Score</a:t>
            </a:r>
            <a:endParaRPr sz="1800"/>
          </a:p>
          <a:p>
            <a:pPr indent="-220218" lvl="0" marL="246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/>
              <a:t>Investment Policy Statement</a:t>
            </a:r>
            <a:endParaRPr sz="1800"/>
          </a:p>
          <a:p>
            <a:pPr indent="-220218" lvl="0" marL="246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/>
              <a:t>Asset Allocation</a:t>
            </a:r>
            <a:endParaRPr sz="1800"/>
          </a:p>
          <a:p>
            <a:pPr indent="-220218" lvl="0" marL="246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/>
              <a:t>Plan Execution</a:t>
            </a:r>
            <a:endParaRPr sz="1800"/>
          </a:p>
          <a:p>
            <a:pPr indent="-220218" lvl="0" marL="246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/>
              <a:t>Market Adjustments/Hedging</a:t>
            </a:r>
            <a:endParaRPr sz="1800"/>
          </a:p>
          <a:p>
            <a:pPr indent="-220218" lvl="0" marL="246888" rtl="0" algn="l">
              <a:lnSpc>
                <a:spcPct val="90000"/>
              </a:lnSpc>
              <a:spcBef>
                <a:spcPts val="14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❖"/>
            </a:pPr>
            <a:r>
              <a:rPr lang="en-US" sz="1800"/>
              <a:t>ALPHA Generation</a:t>
            </a:r>
            <a:endParaRPr sz="1800"/>
          </a:p>
        </p:txBody>
      </p:sp>
      <p:sp>
        <p:nvSpPr>
          <p:cNvPr id="429" name="Google Shape;429;p36"/>
          <p:cNvSpPr txBox="1"/>
          <p:nvPr>
            <p:ph idx="4294967295" type="body"/>
          </p:nvPr>
        </p:nvSpPr>
        <p:spPr>
          <a:xfrm>
            <a:off x="6441325" y="2007600"/>
            <a:ext cx="5331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PERSONAL MANAGEMENT WITH YOUR FUTURE IN MIND</a:t>
            </a:r>
            <a:endParaRPr sz="2400"/>
          </a:p>
        </p:txBody>
      </p:sp>
      <p:sp>
        <p:nvSpPr>
          <p:cNvPr id="430" name="Google Shape;430;p36"/>
          <p:cNvSpPr txBox="1"/>
          <p:nvPr>
            <p:ph idx="4294967295" type="body"/>
          </p:nvPr>
        </p:nvSpPr>
        <p:spPr>
          <a:xfrm>
            <a:off x="6954324" y="3121200"/>
            <a:ext cx="4818900" cy="3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218" lvl="0" marL="2468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/>
              <a:t>Combined 50+ Years Experience </a:t>
            </a:r>
            <a:endParaRPr sz="1800"/>
          </a:p>
          <a:p>
            <a:pPr indent="-220218" lvl="0" marL="2468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/>
              <a:t>A Commitment To Keeping In Touch</a:t>
            </a:r>
            <a:endParaRPr sz="1800"/>
          </a:p>
          <a:p>
            <a:pPr indent="-220218" lvl="0" marL="2468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/>
              <a:t>Phone/Email/Video Conferencing/Face-to-Face</a:t>
            </a:r>
            <a:endParaRPr sz="1800"/>
          </a:p>
          <a:p>
            <a:pPr indent="-220218" lvl="0" marL="2468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/>
              <a:t>Access 24/7 Through Our Investment Hotline</a:t>
            </a:r>
            <a:endParaRPr sz="1800"/>
          </a:p>
          <a:p>
            <a:pPr indent="-220218" lvl="0" marL="2468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/>
              <a:t>Quarterly Review</a:t>
            </a:r>
            <a:endParaRPr sz="1800"/>
          </a:p>
          <a:p>
            <a:pPr indent="-220218" lvl="0" marL="2468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/>
              <a:t>Annual Meeting</a:t>
            </a:r>
            <a:endParaRPr sz="1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"/>
          <p:cNvSpPr/>
          <p:nvPr/>
        </p:nvSpPr>
        <p:spPr>
          <a:xfrm>
            <a:off x="199800" y="56600"/>
            <a:ext cx="5694900" cy="3005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475" y="4569175"/>
            <a:ext cx="5162775" cy="228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094425" y="4569168"/>
            <a:ext cx="5162775" cy="228883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7"/>
          <p:cNvSpPr txBox="1"/>
          <p:nvPr>
            <p:ph type="title"/>
          </p:nvPr>
        </p:nvSpPr>
        <p:spPr>
          <a:xfrm>
            <a:off x="6637700" y="610775"/>
            <a:ext cx="5239500" cy="79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"/>
              <a:buNone/>
            </a:pPr>
            <a:r>
              <a:rPr lang="en-US" sz="2520">
                <a:solidFill>
                  <a:schemeClr val="dk1"/>
                </a:solidFill>
              </a:rPr>
              <a:t>Your </a:t>
            </a:r>
            <a:endParaRPr sz="252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"/>
              <a:buNone/>
            </a:pPr>
            <a:r>
              <a:rPr lang="en-US" sz="2520">
                <a:solidFill>
                  <a:schemeClr val="dk1"/>
                </a:solidFill>
              </a:rPr>
              <a:t>Investment Policy </a:t>
            </a:r>
            <a:endParaRPr sz="252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"/>
              <a:buNone/>
            </a:pPr>
            <a:r>
              <a:rPr lang="en-US" sz="2520">
                <a:solidFill>
                  <a:schemeClr val="dk1"/>
                </a:solidFill>
              </a:rPr>
              <a:t>Statement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9" name="Google Shape;439;p37"/>
          <p:cNvSpPr txBox="1"/>
          <p:nvPr>
            <p:ph idx="2" type="body"/>
          </p:nvPr>
        </p:nvSpPr>
        <p:spPr>
          <a:xfrm>
            <a:off x="199800" y="225050"/>
            <a:ext cx="41184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400">
                <a:solidFill>
                  <a:srgbClr val="CDD0D1"/>
                </a:solidFill>
                <a:latin typeface="Merriweather"/>
                <a:ea typeface="Merriweather"/>
                <a:cs typeface="Merriweather"/>
                <a:sym typeface="Merriweather"/>
              </a:rPr>
              <a:t>Every Client of </a:t>
            </a:r>
            <a:endParaRPr>
              <a:solidFill>
                <a:srgbClr val="CDD0D1"/>
              </a:solidFill>
            </a:endParaRPr>
          </a:p>
        </p:txBody>
      </p:sp>
      <p:sp>
        <p:nvSpPr>
          <p:cNvPr id="440" name="Google Shape;440;p37"/>
          <p:cNvSpPr txBox="1"/>
          <p:nvPr>
            <p:ph idx="4294967295" type="body"/>
          </p:nvPr>
        </p:nvSpPr>
        <p:spPr>
          <a:xfrm>
            <a:off x="7792800" y="1859175"/>
            <a:ext cx="3293400" cy="30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solidFill>
                  <a:schemeClr val="lt2"/>
                </a:solidFill>
              </a:rPr>
              <a:t>A Blueprint of Your Portfolio</a:t>
            </a:r>
            <a:endParaRPr>
              <a:solidFill>
                <a:schemeClr val="lt2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solidFill>
                  <a:schemeClr val="lt2"/>
                </a:solidFill>
              </a:rPr>
              <a:t>The Road Map To Your Financial Success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r>
              <a:rPr lang="en-US">
                <a:solidFill>
                  <a:schemeClr val="lt2"/>
                </a:solidFill>
              </a:rPr>
              <a:t>Your Tolerance For Risk and Anticipated Reward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r>
              <a:rPr lang="en-US">
                <a:solidFill>
                  <a:schemeClr val="lt2"/>
                </a:solidFill>
              </a:rPr>
              <a:t>Your Hopes and Dreams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2100"/>
              </a:spcAft>
              <a:buSzPts val="1700"/>
              <a:buNone/>
            </a:pPr>
            <a:r>
              <a:rPr lang="en-US">
                <a:solidFill>
                  <a:schemeClr val="lt2"/>
                </a:solidFill>
              </a:rPr>
              <a:t>Your Future!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41" name="Google Shape;441;p37"/>
          <p:cNvSpPr txBox="1"/>
          <p:nvPr/>
        </p:nvSpPr>
        <p:spPr>
          <a:xfrm>
            <a:off x="88950" y="3290363"/>
            <a:ext cx="59166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DD0D1"/>
                </a:solidFill>
                <a:latin typeface="Roboto"/>
                <a:ea typeface="Roboto"/>
                <a:cs typeface="Roboto"/>
                <a:sym typeface="Roboto"/>
              </a:rPr>
              <a:t>Our IPS Is The Gold Standard - Similar To Institutional Pros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37"/>
          <p:cNvSpPr txBox="1"/>
          <p:nvPr/>
        </p:nvSpPr>
        <p:spPr>
          <a:xfrm>
            <a:off x="1829400" y="1142133"/>
            <a:ext cx="40653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400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CDD0D1"/>
                </a:solidFill>
                <a:latin typeface="Merriweather"/>
                <a:ea typeface="Merriweather"/>
                <a:cs typeface="Merriweather"/>
                <a:sym typeface="Merriweather"/>
              </a:rPr>
              <a:t>is provided a Customized </a:t>
            </a:r>
            <a:endParaRPr b="0" i="0" sz="24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43" name="Google Shape;443;p37"/>
          <p:cNvSpPr/>
          <p:nvPr/>
        </p:nvSpPr>
        <p:spPr>
          <a:xfrm>
            <a:off x="7224800" y="1771675"/>
            <a:ext cx="4065300" cy="2797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7"/>
          <p:cNvSpPr txBox="1"/>
          <p:nvPr>
            <p:ph idx="2" type="body"/>
          </p:nvPr>
        </p:nvSpPr>
        <p:spPr>
          <a:xfrm>
            <a:off x="157500" y="624325"/>
            <a:ext cx="57795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JP Lotito &amp; Company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45" name="Google Shape;445;p37"/>
          <p:cNvSpPr txBox="1"/>
          <p:nvPr/>
        </p:nvSpPr>
        <p:spPr>
          <a:xfrm>
            <a:off x="0" y="2011563"/>
            <a:ext cx="60945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Investment Policy Statement “IPS”</a:t>
            </a:r>
            <a:endParaRPr b="0" i="0" sz="30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46" name="Google Shape;446;p37"/>
          <p:cNvSpPr txBox="1"/>
          <p:nvPr/>
        </p:nvSpPr>
        <p:spPr>
          <a:xfrm>
            <a:off x="97125" y="3931738"/>
            <a:ext cx="58263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Deep Dive Into Your Personal &amp; Financial Goals</a:t>
            </a:r>
            <a:endParaRPr b="0" i="0" sz="1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025" y="2376854"/>
            <a:ext cx="1694250" cy="751121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8"/>
          <p:cNvSpPr/>
          <p:nvPr/>
        </p:nvSpPr>
        <p:spPr>
          <a:xfrm>
            <a:off x="2089563" y="359225"/>
            <a:ext cx="80097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CDD0D1"/>
                </a:solidFill>
                <a:latin typeface="Arial"/>
                <a:ea typeface="Arial"/>
                <a:cs typeface="Arial"/>
                <a:sym typeface="Arial"/>
              </a:rPr>
              <a:t>Call To Action!</a:t>
            </a:r>
            <a:endParaRPr b="1" i="0" sz="5400" u="none" cap="none" strike="noStrike">
              <a:solidFill>
                <a:srgbClr val="5A6E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325" y="5633163"/>
            <a:ext cx="8572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31250" y="5633175"/>
            <a:ext cx="8572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77300" y="5633175"/>
            <a:ext cx="857250" cy="96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54275" y="5633175"/>
            <a:ext cx="8572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650" y="179600"/>
            <a:ext cx="1192650" cy="13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8"/>
          <p:cNvSpPr txBox="1"/>
          <p:nvPr/>
        </p:nvSpPr>
        <p:spPr>
          <a:xfrm>
            <a:off x="2492025" y="2339160"/>
            <a:ext cx="36024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Discover Your Risk Score!</a:t>
            </a:r>
            <a:endParaRPr b="0" i="0" sz="2400" u="none" cap="none" strike="noStrik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59" name="Google Shape;459;p38"/>
          <p:cNvSpPr txBox="1"/>
          <p:nvPr/>
        </p:nvSpPr>
        <p:spPr>
          <a:xfrm>
            <a:off x="5107750" y="3086000"/>
            <a:ext cx="44727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Find Out How Understanding Your Risk Score Could Save Your Financial Future</a:t>
            </a:r>
            <a:endParaRPr b="0" i="0" sz="2000" u="none" cap="none" strike="noStrike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60" name="Google Shape;460;p38"/>
          <p:cNvSpPr txBox="1"/>
          <p:nvPr/>
        </p:nvSpPr>
        <p:spPr>
          <a:xfrm>
            <a:off x="2454275" y="4415604"/>
            <a:ext cx="52254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Does your </a:t>
            </a:r>
            <a:r>
              <a:rPr b="0" i="1" lang="en-US" sz="24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portfolio risk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 match your </a:t>
            </a:r>
            <a:r>
              <a:rPr b="0" i="1" lang="en-US" sz="24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risk tolerance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?</a:t>
            </a:r>
            <a:endParaRPr b="0" i="0" sz="2400" u="none" cap="none" strike="noStrik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461" name="Google Shape;461;p38"/>
          <p:cNvCxnSpPr/>
          <p:nvPr/>
        </p:nvCxnSpPr>
        <p:spPr>
          <a:xfrm flipH="1" rot="10800000">
            <a:off x="2052325" y="6166400"/>
            <a:ext cx="1330200" cy="9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2" name="Google Shape;462;p38"/>
          <p:cNvCxnSpPr/>
          <p:nvPr/>
        </p:nvCxnSpPr>
        <p:spPr>
          <a:xfrm flipH="1" rot="10800000">
            <a:off x="5429300" y="6157100"/>
            <a:ext cx="1330200" cy="9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3" name="Google Shape;463;p38"/>
          <p:cNvCxnSpPr/>
          <p:nvPr/>
        </p:nvCxnSpPr>
        <p:spPr>
          <a:xfrm flipH="1" rot="10800000">
            <a:off x="8806275" y="6166400"/>
            <a:ext cx="1330200" cy="9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64" name="Google Shape;464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63550" y="179612"/>
            <a:ext cx="1192650" cy="13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740825" y="3200037"/>
            <a:ext cx="1694250" cy="7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025" y="4491107"/>
            <a:ext cx="1694250" cy="751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82000">
              <a:srgbClr val="ECFBFF"/>
            </a:gs>
            <a:gs pos="90000">
              <a:srgbClr val="FCFEFF"/>
            </a:gs>
            <a:gs pos="100000">
              <a:srgbClr val="EFFCFF"/>
            </a:gs>
          </a:gsLst>
          <a:lin ang="10800000" scaled="0"/>
        </a:gra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5071" y="3203475"/>
            <a:ext cx="3342180" cy="1759043"/>
          </a:xfrm>
          <a:prstGeom prst="rect">
            <a:avLst/>
          </a:prstGeom>
          <a:noFill/>
          <a:ln>
            <a:noFill/>
          </a:ln>
          <a:effectLst>
            <a:outerShdw blurRad="4000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72" name="Google Shape;472;p39"/>
          <p:cNvSpPr txBox="1"/>
          <p:nvPr/>
        </p:nvSpPr>
        <p:spPr>
          <a:xfrm>
            <a:off x="652913" y="5053238"/>
            <a:ext cx="910200" cy="15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rgbClr val="CDD0D1"/>
                </a:solidFill>
                <a:latin typeface="Merriweather"/>
                <a:ea typeface="Merriweather"/>
                <a:cs typeface="Merriweather"/>
                <a:sym typeface="Merriweather"/>
              </a:rPr>
              <a:t>5</a:t>
            </a:r>
            <a:endParaRPr b="0" i="0" sz="9600" u="none" cap="none" strike="noStrike">
              <a:solidFill>
                <a:srgbClr val="CDD0D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3" name="Google Shape;473;p39"/>
          <p:cNvSpPr txBox="1"/>
          <p:nvPr>
            <p:ph type="title"/>
          </p:nvPr>
        </p:nvSpPr>
        <p:spPr>
          <a:xfrm>
            <a:off x="511150" y="445050"/>
            <a:ext cx="3924000" cy="12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2800"/>
              <a:buFont typeface="Arial"/>
              <a:buNone/>
            </a:pPr>
            <a:r>
              <a:rPr lang="en-US"/>
              <a:t>WHERE DO YOU BEGIN?</a:t>
            </a:r>
            <a:endParaRPr/>
          </a:p>
        </p:txBody>
      </p:sp>
      <p:sp>
        <p:nvSpPr>
          <p:cNvPr id="474" name="Google Shape;474;p39"/>
          <p:cNvSpPr txBox="1"/>
          <p:nvPr/>
        </p:nvSpPr>
        <p:spPr>
          <a:xfrm>
            <a:off x="600650" y="2066850"/>
            <a:ext cx="3793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DD0D1"/>
                </a:solidFill>
                <a:latin typeface="Roboto"/>
                <a:ea typeface="Roboto"/>
                <a:cs typeface="Roboto"/>
                <a:sym typeface="Roboto"/>
              </a:rPr>
              <a:t>Take Your Personalized Risk Evaluation</a:t>
            </a:r>
            <a:endParaRPr b="0" i="0" sz="1400" u="none" cap="none" strike="noStrike">
              <a:solidFill>
                <a:srgbClr val="CDD0D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39"/>
          <p:cNvSpPr txBox="1"/>
          <p:nvPr/>
        </p:nvSpPr>
        <p:spPr>
          <a:xfrm>
            <a:off x="1784950" y="3824649"/>
            <a:ext cx="1982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DD0D1"/>
                </a:solidFill>
                <a:latin typeface="Roboto"/>
                <a:ea typeface="Roboto"/>
                <a:cs typeface="Roboto"/>
                <a:sym typeface="Roboto"/>
              </a:rPr>
              <a:t>Meet With Our Team</a:t>
            </a:r>
            <a:endParaRPr b="0" i="0" sz="1400" u="none" cap="none" strike="noStrike">
              <a:solidFill>
                <a:srgbClr val="CDD0D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39"/>
          <p:cNvSpPr txBox="1"/>
          <p:nvPr/>
        </p:nvSpPr>
        <p:spPr>
          <a:xfrm>
            <a:off x="2266088" y="4661138"/>
            <a:ext cx="29838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DD0D1"/>
                </a:solidFill>
                <a:latin typeface="Roboto"/>
                <a:ea typeface="Roboto"/>
                <a:cs typeface="Roboto"/>
                <a:sym typeface="Roboto"/>
              </a:rPr>
              <a:t>Review Your Custom Proposal</a:t>
            </a:r>
            <a:endParaRPr b="0" i="0" sz="1400" u="none" cap="none" strike="noStrike">
              <a:solidFill>
                <a:srgbClr val="CDD0D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39"/>
          <p:cNvSpPr txBox="1"/>
          <p:nvPr/>
        </p:nvSpPr>
        <p:spPr>
          <a:xfrm>
            <a:off x="1258888" y="5466950"/>
            <a:ext cx="30345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1CBD3"/>
                </a:solidFill>
                <a:latin typeface="Roboto"/>
                <a:ea typeface="Roboto"/>
                <a:cs typeface="Roboto"/>
                <a:sym typeface="Roboto"/>
              </a:rPr>
              <a:t>Gain Peace of Mind and Enjoy Financial Growth Without Fear!</a:t>
            </a:r>
            <a:endParaRPr b="0" i="0" sz="1800" u="none" cap="none" strike="noStrike">
              <a:solidFill>
                <a:srgbClr val="C1CB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39"/>
          <p:cNvSpPr txBox="1"/>
          <p:nvPr/>
        </p:nvSpPr>
        <p:spPr>
          <a:xfrm>
            <a:off x="246625" y="1757900"/>
            <a:ext cx="627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CDD0D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0" i="0" sz="4800" u="none" cap="none" strike="noStrike">
              <a:solidFill>
                <a:srgbClr val="CDD0D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479" name="Google Shape;479;p39"/>
          <p:cNvGrpSpPr/>
          <p:nvPr/>
        </p:nvGrpSpPr>
        <p:grpSpPr>
          <a:xfrm>
            <a:off x="706950" y="2628938"/>
            <a:ext cx="3580600" cy="679812"/>
            <a:chOff x="1284750" y="2749188"/>
            <a:chExt cx="3580600" cy="679812"/>
          </a:xfrm>
        </p:grpSpPr>
        <p:sp>
          <p:nvSpPr>
            <p:cNvPr id="480" name="Google Shape;480;p39"/>
            <p:cNvSpPr txBox="1"/>
            <p:nvPr/>
          </p:nvSpPr>
          <p:spPr>
            <a:xfrm>
              <a:off x="1487050" y="2822100"/>
              <a:ext cx="3378300" cy="6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CDD0D1"/>
                  </a:solidFill>
                  <a:latin typeface="Roboto"/>
                  <a:ea typeface="Roboto"/>
                  <a:cs typeface="Roboto"/>
                  <a:sym typeface="Roboto"/>
                </a:rPr>
                <a:t>Provide Us Access To Your Financial Portfolio So That We May Perform A Current Risk Analysis</a:t>
              </a:r>
              <a:endParaRPr b="0" i="0" sz="1400" u="none" cap="none" strike="noStrike">
                <a:solidFill>
                  <a:srgbClr val="CDD0D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1" name="Google Shape;481;p39"/>
            <p:cNvSpPr txBox="1"/>
            <p:nvPr/>
          </p:nvSpPr>
          <p:spPr>
            <a:xfrm>
              <a:off x="1284750" y="2749188"/>
              <a:ext cx="627000" cy="67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0" i="0" lang="en-US" sz="4800" u="none" cap="none" strike="noStrike">
                  <a:solidFill>
                    <a:srgbClr val="CDD0D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2</a:t>
              </a:r>
              <a:endParaRPr b="0" i="0" sz="4800" u="none" cap="none" strike="noStrike">
                <a:solidFill>
                  <a:srgbClr val="CDD0D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482" name="Google Shape;482;p39"/>
          <p:cNvSpPr txBox="1"/>
          <p:nvPr/>
        </p:nvSpPr>
        <p:spPr>
          <a:xfrm>
            <a:off x="1260125" y="3493300"/>
            <a:ext cx="6804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CDD0D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0" i="0" sz="4800" u="none" cap="none" strike="noStrike">
              <a:solidFill>
                <a:srgbClr val="CDD0D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83" name="Google Shape;483;p39"/>
          <p:cNvSpPr txBox="1"/>
          <p:nvPr/>
        </p:nvSpPr>
        <p:spPr>
          <a:xfrm>
            <a:off x="1751938" y="4357650"/>
            <a:ext cx="6804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CDD0D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0" i="0" sz="4800" u="none" cap="none" strike="noStrike">
              <a:solidFill>
                <a:srgbClr val="CDD0D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A car parked on a city street&#10;&#10;Description automatically generated" id="484" name="Google Shape;48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5261" y="2714126"/>
            <a:ext cx="3202076" cy="2134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oat parked next to a body of water&#10;&#10;Description automatically generated" id="485" name="Google Shape;48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68378" y="49520"/>
            <a:ext cx="3195841" cy="2130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oom filled with furniture and a fire place&#10;&#10;Description automatically generated" id="486" name="Google Shape;486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15077" y="6427"/>
            <a:ext cx="3195841" cy="213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7936" y="1721507"/>
            <a:ext cx="3598522" cy="213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50064" y="4848843"/>
            <a:ext cx="4395120" cy="2006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415525" y="667900"/>
            <a:ext cx="49407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WHAT’S IMPORTANT ABOUT MONEY TO YOU?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7100375" y="3829950"/>
            <a:ext cx="2201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SzPts val="1700"/>
              <a:buNone/>
            </a:pPr>
            <a:r>
              <a:rPr lang="en-US" sz="4000">
                <a:solidFill>
                  <a:schemeClr val="dk1"/>
                </a:solidFill>
              </a:rPr>
              <a:t>Really… 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6978175" y="400300"/>
            <a:ext cx="17937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Security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0" i="0" sz="24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9186325" y="780000"/>
            <a:ext cx="14721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Education?</a:t>
            </a:r>
            <a:endParaRPr b="0" i="0" sz="1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6204325" y="2847288"/>
            <a:ext cx="1977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Retirement</a:t>
            </a:r>
            <a:r>
              <a:rPr b="0" i="0" lang="en-US" sz="2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0" i="0" sz="22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0462225" y="2632850"/>
            <a:ext cx="12960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Legacy?</a:t>
            </a:r>
            <a:endParaRPr b="0" i="0" sz="20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6269975" y="1206600"/>
            <a:ext cx="12960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Freedom?</a:t>
            </a:r>
            <a:endParaRPr b="0" i="0" sz="1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10658425" y="1454375"/>
            <a:ext cx="12960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Travel?</a:t>
            </a:r>
            <a:endParaRPr b="0" i="0" sz="24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6978175" y="1671650"/>
            <a:ext cx="40062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Providing For Your Loved Ones?</a:t>
            </a:r>
            <a:endParaRPr b="0" i="0" sz="30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7749250" y="4411650"/>
            <a:ext cx="34956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Personal...</a:t>
            </a:r>
            <a:endParaRPr b="0" i="0" sz="4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6009375" y="5383200"/>
            <a:ext cx="60747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DREAM BIG!</a:t>
            </a:r>
            <a:endParaRPr b="1" i="0" sz="5400" u="none" cap="none" strike="noStrik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0800" y="5383200"/>
            <a:ext cx="2902850" cy="13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200488" y="2733388"/>
            <a:ext cx="4584600" cy="1704300"/>
          </a:xfrm>
          <a:prstGeom prst="flowChartAlternateProcess">
            <a:avLst/>
          </a:prstGeom>
          <a:noFill/>
          <a:ln cap="flat" cmpd="sng" w="38100">
            <a:solidFill>
              <a:srgbClr val="4655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525" y="5039975"/>
            <a:ext cx="4068903" cy="18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>
            <p:ph type="title"/>
          </p:nvPr>
        </p:nvSpPr>
        <p:spPr>
          <a:xfrm>
            <a:off x="5333300" y="1008525"/>
            <a:ext cx="67554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</a:rPr>
              <a:t>RISK IS REAL!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A close up of a map&#10;&#10;Description automatically generated" id="171" name="Google Shape;171;p2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4975" y="1906200"/>
            <a:ext cx="5178600" cy="37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>
            <p:ph idx="4294967295" type="body"/>
          </p:nvPr>
        </p:nvSpPr>
        <p:spPr>
          <a:xfrm>
            <a:off x="648575" y="2861638"/>
            <a:ext cx="36648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800">
                <a:solidFill>
                  <a:srgbClr val="FFFFFF"/>
                </a:solidFill>
              </a:rPr>
              <a:t>The Financial Crisis of 2008-2009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800">
                <a:solidFill>
                  <a:srgbClr val="FFFFFF"/>
                </a:solidFill>
              </a:rPr>
              <a:t>Un-Prepared Investors </a:t>
            </a:r>
            <a:r>
              <a:rPr lang="en-US" sz="1800">
                <a:solidFill>
                  <a:schemeClr val="lt1"/>
                </a:solidFill>
              </a:rPr>
              <a:t>Experienced Devastating Losses of Up To </a:t>
            </a:r>
            <a:r>
              <a:rPr lang="en-US" sz="1800">
                <a:solidFill>
                  <a:srgbClr val="FF0000"/>
                </a:solidFill>
              </a:rPr>
              <a:t>60%</a:t>
            </a:r>
            <a:r>
              <a:rPr lang="en-US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5394075" y="5744875"/>
            <a:ext cx="65004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AVOID CATASTROPHIC EVENTS FROM DESTROYING YOUR LIFE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5">
            <a:alphaModFix amt="43000"/>
          </a:blip>
          <a:srcRect b="0" l="0" r="0" t="0"/>
          <a:stretch/>
        </p:blipFill>
        <p:spPr>
          <a:xfrm>
            <a:off x="6054975" y="1906200"/>
            <a:ext cx="5178700" cy="37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11800" y="1008525"/>
            <a:ext cx="49620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Market Volatility Is Greater Than Ever Before</a:t>
            </a:r>
            <a:endParaRPr b="0"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660400" y="4437700"/>
            <a:ext cx="36648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1400"/>
              </a:spcBef>
              <a:spcAft>
                <a:spcPts val="210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DD0D1"/>
                </a:solidFill>
                <a:latin typeface="Roboto"/>
                <a:ea typeface="Roboto"/>
                <a:cs typeface="Roboto"/>
                <a:sym typeface="Roboto"/>
              </a:rPr>
              <a:t>Capture Market Returns While </a:t>
            </a:r>
            <a:r>
              <a:rPr b="0" i="1" lang="en-US" sz="2000" u="none" cap="none" strike="noStrike">
                <a:solidFill>
                  <a:srgbClr val="CDD0D1"/>
                </a:solidFill>
                <a:latin typeface="Roboto"/>
                <a:ea typeface="Roboto"/>
                <a:cs typeface="Roboto"/>
                <a:sym typeface="Roboto"/>
              </a:rPr>
              <a:t>Crushing </a:t>
            </a:r>
            <a:r>
              <a:rPr b="0" i="0" lang="en-US" sz="2000" u="none" cap="none" strike="noStrike">
                <a:solidFill>
                  <a:srgbClr val="CDD0D1"/>
                </a:solidFill>
                <a:latin typeface="Roboto"/>
                <a:ea typeface="Roboto"/>
                <a:cs typeface="Roboto"/>
                <a:sym typeface="Roboto"/>
              </a:rPr>
              <a:t>Risk!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1011850" y="1858600"/>
            <a:ext cx="2961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DD0D1"/>
                </a:solidFill>
                <a:latin typeface="Roboto"/>
                <a:ea typeface="Roboto"/>
                <a:cs typeface="Roboto"/>
                <a:sym typeface="Roboto"/>
              </a:rPr>
              <a:t>High Volatility = Risk!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-20775" y="-38225"/>
            <a:ext cx="12209700" cy="12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The Only Thing Standing Between You and Your Dream Is Risk</a:t>
            </a:r>
            <a:endParaRPr sz="30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1739612" y="6028525"/>
            <a:ext cx="87096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400"/>
              <a:t>S&amp;P 500 Index ~ Historical Performance Since 1957</a:t>
            </a:r>
            <a:endParaRPr sz="2400"/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749" y="6028513"/>
            <a:ext cx="1705656" cy="75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0183774" y="6028513"/>
            <a:ext cx="1705656" cy="756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4"/>
          <p:cNvGraphicFramePr/>
          <p:nvPr/>
        </p:nvGraphicFramePr>
        <p:xfrm>
          <a:off x="875175" y="13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{B711BECF-F8C6-48D1-B0AF-66880C807A6A}</a:tableStyleId>
              </a:tblPr>
              <a:tblGrid>
                <a:gridCol w="392550"/>
                <a:gridCol w="1006525"/>
                <a:gridCol w="946150"/>
                <a:gridCol w="865625"/>
                <a:gridCol w="382850"/>
                <a:gridCol w="392550"/>
                <a:gridCol w="1016600"/>
                <a:gridCol w="966275"/>
                <a:gridCol w="865625"/>
                <a:gridCol w="382850"/>
                <a:gridCol w="392550"/>
                <a:gridCol w="1006525"/>
                <a:gridCol w="956200"/>
                <a:gridCol w="865625"/>
              </a:tblGrid>
              <a:tr h="40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Year</a:t>
                      </a:r>
                      <a:endParaRPr b="1" sz="1000" u="none" cap="none" strike="noStrike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Starting Value</a:t>
                      </a:r>
                      <a:endParaRPr b="1" sz="1000" u="none" cap="none" strike="noStrike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Ending Value</a:t>
                      </a:r>
                      <a:endParaRPr b="1" sz="1000" u="none" cap="none" strike="noStrike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Annual Change (%)</a:t>
                      </a:r>
                      <a:endParaRPr b="1" sz="1000" u="none" cap="none" strike="noStrike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Year</a:t>
                      </a:r>
                      <a:endParaRPr b="1" sz="1000" u="none" cap="none" strike="noStrike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Starting Value</a:t>
                      </a:r>
                      <a:endParaRPr b="1" sz="1000" u="none" cap="none" strike="noStrike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Ending Value</a:t>
                      </a:r>
                      <a:endParaRPr b="1" sz="1000" u="none" cap="none" strike="noStrike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Annual Change (%)</a:t>
                      </a:r>
                      <a:endParaRPr b="1" sz="1000" u="none" cap="none" strike="noStrike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Year</a:t>
                      </a:r>
                      <a:endParaRPr b="1" sz="1000" u="none" cap="none" strike="noStrike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Starting Value</a:t>
                      </a:r>
                      <a:endParaRPr b="1" sz="1000" u="none" cap="none" strike="noStrike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Ending Value</a:t>
                      </a:r>
                      <a:endParaRPr b="1" sz="1000" u="none" cap="none" strike="noStrike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Annual Change (%)</a:t>
                      </a:r>
                      <a:endParaRPr b="1" sz="1000" u="none" cap="none" strike="noStrike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1957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$46.67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$39.99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-14.31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1979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$96.11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$107.94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12.31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2001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$1,320.28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$1,148.08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-13.04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1958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$39.99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$55.21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38.06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1980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$107.94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$135.76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25.77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2002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$1,148.08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879.82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-23.37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1959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$55.21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$59.89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8.48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1981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$135.76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$122.55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-9.73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2003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$879.82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$1,111.92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26.38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1960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$59.89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$58.11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-2.97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1982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$122.55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$140.64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14.76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2004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$1,111.92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$1,211.92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8.99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1961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$58.11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$71.55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23.13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1983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$140.64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$164.93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17.27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2005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$1,211.92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$1,248.29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3.00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1962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$71.55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$63.10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-11.81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1984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$164.93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$167.24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1.40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2006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$1,248.29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$1,418.30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13.62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1963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$63.10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$75.02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18.89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1985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$167.24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$211.28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26.33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2007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$1,418.30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$1,468.36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3.53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1964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$75.02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$84.75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12.97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1986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$211.28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$242.17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14.62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2008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$1,468.36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903.26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-38.49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1965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$84.75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$92.43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9.06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1987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$242.17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$247.08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2.03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2009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$903.26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$1,115.10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23.45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1966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$92.43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$80.33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-13.09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1988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$247.08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$277.72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12.40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2010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$1,115.10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$1,257.64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12.78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1967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$80.33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$96.47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20.09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1989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$277.72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$353.40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27.25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2011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$1,257.64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$1,257.60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0.00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1968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$96.47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$103.86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7.66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1990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$353.40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$330.22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-6.56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2012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$1,257.60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$1,426.19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13.41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1969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$103.86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$92.06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-11.36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1991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$330.22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$417.09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26.31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2013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$1,426.19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$1,848.36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29.60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1970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$92.06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$92.15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0.10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1992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$417.09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$435.71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4.46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2014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$1,848.36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$2,058.90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11.39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1971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$92.15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$101.95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10.63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1993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$435.71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$466.45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7.06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2015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$2,058.90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$2,043.94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-0.73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1972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$101.95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$118.05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15.79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1994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$466.45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$459.27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-1.54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2016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$2,043.94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$2,238.83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9.54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1973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$118.05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$97.55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-17.37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1995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$459.27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$615.93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34.11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2017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$2,238.83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$2,673.61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19.42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1974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$97.55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$68.56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-29.72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1996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$615.93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$740.74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20.26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2018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$2,673.61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$2,506.85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-6.24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68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1975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$68.56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$90.19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31.55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1997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$740.74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$970.43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31.01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1976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$90.19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$107.46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19.15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1998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$970.43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$1,229.23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26.67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Annual Loss Greater Than 15%</a:t>
                      </a:r>
                      <a:endParaRPr sz="12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 hMerge="1"/>
                <a:tc hMerge="1"/>
              </a:tr>
              <a:tr h="239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1977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$107.46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$95.10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-11.50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1999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$1,229.23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$1,469.25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19.53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Annual Loss of 10%-15%</a:t>
                      </a:r>
                      <a:endParaRPr sz="1200" u="none" cap="none" strike="noStrike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 hMerge="1"/>
                <a:tc hMerge="1"/>
                <a:tc hMerge="1"/>
              </a:tr>
              <a:tr h="25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1978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$95.10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$96.11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1.06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2000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$1,469.25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$1,320.28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-10.14</a:t>
                      </a:r>
                      <a:endParaRPr sz="1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Annual Loss Less Than 10%</a:t>
                      </a:r>
                      <a:endParaRPr sz="12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ctrTitle"/>
          </p:nvPr>
        </p:nvSpPr>
        <p:spPr>
          <a:xfrm>
            <a:off x="3321125" y="75450"/>
            <a:ext cx="88677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240"/>
              <a:buFont typeface="Arial"/>
              <a:buNone/>
            </a:pPr>
            <a:r>
              <a:rPr lang="en-US" sz="3240"/>
              <a:t>Our First Priority Is Asset Preservation and </a:t>
            </a:r>
            <a:endParaRPr sz="324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240"/>
              <a:buFont typeface="Arial"/>
              <a:buNone/>
            </a:pPr>
            <a:r>
              <a:rPr lang="en-US" sz="3240"/>
              <a:t>The Growth Of Your Wealth. </a:t>
            </a:r>
            <a:endParaRPr/>
          </a:p>
        </p:txBody>
      </p:sp>
      <p:sp>
        <p:nvSpPr>
          <p:cNvPr id="193" name="Google Shape;193;p25"/>
          <p:cNvSpPr txBox="1"/>
          <p:nvPr>
            <p:ph idx="1" type="subTitle"/>
          </p:nvPr>
        </p:nvSpPr>
        <p:spPr>
          <a:xfrm>
            <a:off x="1057318" y="811748"/>
            <a:ext cx="990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>
                <a:solidFill>
                  <a:schemeClr val="accent1"/>
                </a:solidFill>
              </a:rPr>
              <a:t>Event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94" name="Google Shape;194;p25"/>
          <p:cNvSpPr txBox="1"/>
          <p:nvPr>
            <p:ph idx="4294967295" type="body"/>
          </p:nvPr>
        </p:nvSpPr>
        <p:spPr>
          <a:xfrm>
            <a:off x="8027875" y="3704350"/>
            <a:ext cx="28770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2400"/>
              <a:buNone/>
            </a:pPr>
            <a:r>
              <a:rPr lang="en-US" sz="2000">
                <a:solidFill>
                  <a:srgbClr val="CDD0D1"/>
                </a:solidFill>
              </a:rPr>
              <a:t>What The Market Did</a:t>
            </a:r>
            <a:endParaRPr sz="2000">
              <a:solidFill>
                <a:srgbClr val="CDD0D1"/>
              </a:solidFill>
            </a:endParaRPr>
          </a:p>
        </p:txBody>
      </p:sp>
      <p:grpSp>
        <p:nvGrpSpPr>
          <p:cNvPr id="195" name="Google Shape;195;p25"/>
          <p:cNvGrpSpPr/>
          <p:nvPr/>
        </p:nvGrpSpPr>
        <p:grpSpPr>
          <a:xfrm>
            <a:off x="6527825" y="4147675"/>
            <a:ext cx="4546800" cy="2608500"/>
            <a:chOff x="6348625" y="4089300"/>
            <a:chExt cx="4546800" cy="2608500"/>
          </a:xfrm>
        </p:grpSpPr>
        <p:sp>
          <p:nvSpPr>
            <p:cNvPr id="196" name="Google Shape;196;p25"/>
            <p:cNvSpPr/>
            <p:nvPr/>
          </p:nvSpPr>
          <p:spPr>
            <a:xfrm flipH="1">
              <a:off x="6348747" y="4089300"/>
              <a:ext cx="4461600" cy="26085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flat" cmpd="sng" w="28575">
              <a:solidFill>
                <a:srgbClr val="CDD0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5"/>
            <p:cNvSpPr txBox="1"/>
            <p:nvPr/>
          </p:nvSpPr>
          <p:spPr>
            <a:xfrm>
              <a:off x="6348625" y="4321221"/>
              <a:ext cx="4546800" cy="23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DD0D1"/>
                </a:buClr>
                <a:buSzPts val="1800"/>
                <a:buFont typeface="Roboto"/>
                <a:buChar char="❖"/>
              </a:pPr>
              <a:r>
                <a:rPr b="0" i="0" lang="en-US" sz="1800" u="none" cap="none" strike="noStrike">
                  <a:solidFill>
                    <a:srgbClr val="CDD0D1"/>
                  </a:solidFill>
                  <a:latin typeface="Roboto"/>
                  <a:ea typeface="Roboto"/>
                  <a:cs typeface="Roboto"/>
                  <a:sym typeface="Roboto"/>
                </a:rPr>
                <a:t>Nasdaq Composite Lost</a:t>
              </a:r>
              <a:r>
                <a:rPr b="0" i="0" lang="en-US" sz="1800" u="none" cap="none" strike="noStrike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0" i="0" lang="en-US" sz="1800" u="none" cap="none" strike="noStrik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78%</a:t>
              </a:r>
              <a:r>
                <a:rPr b="0" i="0" lang="en-US" sz="1800" u="none" cap="none" strike="noStrike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0" i="0" lang="en-US" sz="1800" u="none" cap="none" strike="noStrike">
                  <a:solidFill>
                    <a:srgbClr val="CDD0D1"/>
                  </a:solidFill>
                  <a:latin typeface="Roboto"/>
                  <a:ea typeface="Roboto"/>
                  <a:cs typeface="Roboto"/>
                  <a:sym typeface="Roboto"/>
                </a:rPr>
                <a:t>of Value</a:t>
              </a:r>
              <a:endParaRPr b="0" i="0" sz="1800" u="none" cap="none" strike="noStrike">
                <a:solidFill>
                  <a:srgbClr val="CDD0D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DD0D1"/>
                </a:buClr>
                <a:buSzPts val="1800"/>
                <a:buFont typeface="Roboto"/>
                <a:buChar char="★"/>
              </a:pPr>
              <a:r>
                <a:rPr b="0" i="0" lang="en-US" sz="1800" u="none" cap="none" strike="noStrik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$1.4 trillion</a:t>
              </a:r>
              <a:r>
                <a:rPr b="0" i="0" lang="en-US" sz="1800" u="none" cap="none" strike="noStrike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0" i="0" lang="en-US" sz="1800" u="none" cap="none" strike="noStrike">
                  <a:solidFill>
                    <a:srgbClr val="CDD0D1"/>
                  </a:solidFill>
                  <a:latin typeface="Roboto"/>
                  <a:ea typeface="Roboto"/>
                  <a:cs typeface="Roboto"/>
                  <a:sym typeface="Roboto"/>
                </a:rPr>
                <a:t>of Market Value Lost</a:t>
              </a:r>
              <a:endParaRPr b="0" i="0" sz="1800" u="none" cap="none" strike="noStrike">
                <a:solidFill>
                  <a:srgbClr val="CDD0D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DD0D1"/>
                </a:buClr>
                <a:buSzPts val="1800"/>
                <a:buFont typeface="Roboto"/>
                <a:buChar char="○"/>
              </a:pPr>
              <a:r>
                <a:rPr b="0" i="0" lang="en-US" sz="1800" u="none" cap="none" strike="noStrike">
                  <a:solidFill>
                    <a:srgbClr val="CDD0D1"/>
                  </a:solidFill>
                  <a:latin typeface="Roboto"/>
                  <a:ea typeface="Roboto"/>
                  <a:cs typeface="Roboto"/>
                  <a:sym typeface="Roboto"/>
                </a:rPr>
                <a:t>DJIA Declined </a:t>
              </a:r>
              <a:r>
                <a:rPr b="0" i="0" lang="en-US" sz="1800" u="none" cap="none" strike="noStrik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14%</a:t>
              </a:r>
              <a:endParaRPr b="0" i="0" sz="18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DD0D1"/>
                </a:buClr>
                <a:buSzPts val="1800"/>
                <a:buFont typeface="Roboto"/>
                <a:buChar char="○"/>
              </a:pPr>
              <a:r>
                <a:rPr b="0" i="0" lang="en-US" sz="1800" u="none" cap="none" strike="noStrike">
                  <a:solidFill>
                    <a:srgbClr val="CDD0D1"/>
                  </a:solidFill>
                  <a:latin typeface="Roboto"/>
                  <a:ea typeface="Roboto"/>
                  <a:cs typeface="Roboto"/>
                  <a:sym typeface="Roboto"/>
                </a:rPr>
                <a:t>S&amp;P 500 Declined </a:t>
              </a:r>
              <a:r>
                <a:rPr b="0" i="0" lang="en-US" sz="1800" u="none" cap="none" strike="noStrik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11.6%</a:t>
              </a:r>
              <a:endParaRPr b="0" i="0" sz="18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DD0D1"/>
                </a:buClr>
                <a:buSzPts val="1800"/>
                <a:buFont typeface="Roboto"/>
                <a:buChar char="➢"/>
              </a:pPr>
              <a:r>
                <a:rPr b="0" i="0" lang="en-US" sz="1800" u="none" cap="none" strike="noStrike">
                  <a:solidFill>
                    <a:srgbClr val="CDD0D1"/>
                  </a:solidFill>
                  <a:latin typeface="Roboto"/>
                  <a:ea typeface="Roboto"/>
                  <a:cs typeface="Roboto"/>
                  <a:sym typeface="Roboto"/>
                </a:rPr>
                <a:t>S&amp;P 500 Declined</a:t>
              </a:r>
              <a:r>
                <a:rPr b="0" i="0" lang="en-US" sz="1800" u="none" cap="none" strike="noStrike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0" i="0" lang="en-US" sz="1800" u="none" cap="none" strike="noStrik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57.8%</a:t>
              </a:r>
              <a:endParaRPr b="0" i="0" sz="18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8" name="Google Shape;198;p25"/>
          <p:cNvGrpSpPr/>
          <p:nvPr/>
        </p:nvGrpSpPr>
        <p:grpSpPr>
          <a:xfrm>
            <a:off x="1057332" y="1319947"/>
            <a:ext cx="4546845" cy="2712455"/>
            <a:chOff x="1858204" y="1235975"/>
            <a:chExt cx="4555500" cy="2754600"/>
          </a:xfrm>
        </p:grpSpPr>
        <p:sp>
          <p:nvSpPr>
            <p:cNvPr id="199" name="Google Shape;199;p25"/>
            <p:cNvSpPr/>
            <p:nvPr/>
          </p:nvSpPr>
          <p:spPr>
            <a:xfrm flipH="1">
              <a:off x="1858204" y="1235975"/>
              <a:ext cx="4555500" cy="2754600"/>
            </a:xfrm>
            <a:prstGeom prst="round2DiagRect">
              <a:avLst>
                <a:gd fmla="val 16667" name="adj1"/>
                <a:gd fmla="val 0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5"/>
            <p:cNvSpPr txBox="1"/>
            <p:nvPr/>
          </p:nvSpPr>
          <p:spPr>
            <a:xfrm>
              <a:off x="2102553" y="1632250"/>
              <a:ext cx="3789900" cy="6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Roboto"/>
                <a:buChar char="❖"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2000-2002 - DotCom Crash </a:t>
              </a:r>
              <a:endParaRPr b="0" i="0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25"/>
            <p:cNvSpPr txBox="1"/>
            <p:nvPr/>
          </p:nvSpPr>
          <p:spPr>
            <a:xfrm>
              <a:off x="2102553" y="2296325"/>
              <a:ext cx="4224900" cy="6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Roboto"/>
                <a:buChar char="★"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2001 - Attacks of September 11th</a:t>
              </a:r>
              <a:endParaRPr b="0" i="0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p25"/>
            <p:cNvSpPr txBox="1"/>
            <p:nvPr/>
          </p:nvSpPr>
          <p:spPr>
            <a:xfrm>
              <a:off x="2102551" y="2960400"/>
              <a:ext cx="4224900" cy="6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Roboto"/>
                <a:buChar char="➢"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2007-2009 - Housing/Credit Crisis</a:t>
              </a:r>
              <a:endParaRPr b="0" i="0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03" name="Google Shape;2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139233">
            <a:off x="6046126" y="1973031"/>
            <a:ext cx="3016024" cy="133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4">
            <a:off x="3004276" y="4724994"/>
            <a:ext cx="3016025" cy="133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idx="1" type="body"/>
          </p:nvPr>
        </p:nvSpPr>
        <p:spPr>
          <a:xfrm>
            <a:off x="152401" y="6036938"/>
            <a:ext cx="11700600" cy="6141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Historical Bull Markets and The Inevitable Market Corrections That Followed</a:t>
            </a:r>
            <a:endParaRPr/>
          </a:p>
        </p:txBody>
      </p:sp>
      <p:graphicFrame>
        <p:nvGraphicFramePr>
          <p:cNvPr id="211" name="Google Shape;211;p26"/>
          <p:cNvGraphicFramePr/>
          <p:nvPr/>
        </p:nvGraphicFramePr>
        <p:xfrm>
          <a:off x="5051650" y="43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{715E8B75-FC46-406F-940C-3565A5615469}</a:tableStyleId>
              </a:tblPr>
              <a:tblGrid>
                <a:gridCol w="1601500"/>
                <a:gridCol w="923400"/>
                <a:gridCol w="1026300"/>
                <a:gridCol w="1313750"/>
                <a:gridCol w="2073950"/>
              </a:tblGrid>
              <a:tr h="614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Historical Period</a:t>
                      </a:r>
                      <a:endParaRPr b="1" sz="12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Start Date</a:t>
                      </a:r>
                      <a:endParaRPr b="1" sz="12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Duration in Months</a:t>
                      </a:r>
                      <a:endParaRPr b="1" sz="12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S&amp;P 500 Percent Change</a:t>
                      </a:r>
                      <a:endParaRPr b="1" sz="12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Subsequent Market Correction</a:t>
                      </a:r>
                      <a:endParaRPr b="1" sz="12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78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Recovery from the Great Depression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June 1932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57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325%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March 1937 - April 1942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-60%</a:t>
                      </a:r>
                      <a:endParaRPr sz="10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8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WWII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April 1942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49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158%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May 1946 - June 1949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-30%</a:t>
                      </a:r>
                      <a:endParaRPr sz="10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78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Post-war Boom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June 1949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86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266%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August 1956 - October 1957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-22%</a:t>
                      </a:r>
                      <a:endParaRPr sz="10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8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Cold War ramps up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Oct, 1957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50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86%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December 1961 - June 1962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-28%</a:t>
                      </a:r>
                      <a:endParaRPr sz="10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JFK aims to "get America moving again"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June 1962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44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80%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February 1966 - October 1966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-22%</a:t>
                      </a:r>
                      <a:endParaRPr sz="10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8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The go-go years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Oct. 1966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26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48%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November 1968 - May 1970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-36%</a:t>
                      </a:r>
                      <a:endParaRPr sz="10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78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Nifty Fifty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May 1970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32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74%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January 1973 - October 1974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-48%</a:t>
                      </a:r>
                      <a:endParaRPr sz="10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8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 modest bull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Oct. 1974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74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126%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November 1980 - August 1982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-27%</a:t>
                      </a:r>
                      <a:endParaRPr sz="10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78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Reaganomics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August 1982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60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229%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August 1987 - December 1987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-34%</a:t>
                      </a:r>
                      <a:endParaRPr sz="10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8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Black Monday comeback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December 1987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31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65%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July 1990 - October 1990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-20%</a:t>
                      </a:r>
                      <a:endParaRPr sz="10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78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Roaring 90's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October 1990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113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417%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March 2000 - October 2002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-49%</a:t>
                      </a:r>
                      <a:endParaRPr sz="10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8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Housing Boom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October 2002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60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102%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October 2007 - March 2009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-57%</a:t>
                      </a:r>
                      <a:endParaRPr sz="10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78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Current Long, slow recovery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March 2009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121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334%</a:t>
                      </a:r>
                      <a:endParaRPr sz="10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TBD</a:t>
                      </a:r>
                      <a:endParaRPr sz="10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46851" cy="21762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p26"/>
          <p:cNvGraphicFramePr/>
          <p:nvPr/>
        </p:nvGraphicFramePr>
        <p:xfrm>
          <a:off x="152400" y="382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{715E8B75-FC46-406F-940C-3565A5615469}</a:tableStyleId>
              </a:tblPr>
              <a:tblGrid>
                <a:gridCol w="2219325"/>
                <a:gridCol w="952500"/>
                <a:gridCol w="1485900"/>
              </a:tblGrid>
              <a:tr h="50482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Your Portfolio</a:t>
                      </a:r>
                      <a:endParaRPr b="1" sz="16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Bear Market Decline</a:t>
                      </a:r>
                      <a:endParaRPr b="1" sz="16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Current Value</a:t>
                      </a:r>
                      <a:endParaRPr sz="12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$876,000</a:t>
                      </a:r>
                      <a:endParaRPr sz="12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-48%</a:t>
                      </a:r>
                      <a:endParaRPr b="1" sz="24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Potential Loss</a:t>
                      </a:r>
                      <a:endParaRPr sz="12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C5392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-$420,480</a:t>
                      </a:r>
                      <a:endParaRPr b="1" sz="1200">
                        <a:solidFill>
                          <a:srgbClr val="C53929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vMerge="1"/>
              </a:tr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Post Market</a:t>
                      </a:r>
                      <a:endParaRPr sz="12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Correction Value</a:t>
                      </a:r>
                      <a:endParaRPr sz="12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$455,520</a:t>
                      </a:r>
                      <a:endParaRPr sz="12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214" name="Google Shape;214;p26"/>
          <p:cNvSpPr txBox="1"/>
          <p:nvPr/>
        </p:nvSpPr>
        <p:spPr>
          <a:xfrm>
            <a:off x="152400" y="2883725"/>
            <a:ext cx="4657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Will </a:t>
            </a: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Market Correction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Risk Impact You?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09" y="5929255"/>
            <a:ext cx="1870979" cy="829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415492" y="6028533"/>
            <a:ext cx="10636500" cy="6141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Portfolio Worksheet</a:t>
            </a:r>
            <a:endParaRPr sz="2400"/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70175"/>
            <a:ext cx="2184926" cy="968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3" name="Google Shape;223;p27"/>
          <p:cNvGraphicFramePr/>
          <p:nvPr/>
        </p:nvGraphicFramePr>
        <p:xfrm>
          <a:off x="2070088" y="37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{715E8B75-FC46-406F-940C-3565A5615469}</a:tableStyleId>
              </a:tblPr>
              <a:tblGrid>
                <a:gridCol w="2066925"/>
                <a:gridCol w="2438400"/>
                <a:gridCol w="1606050"/>
                <a:gridCol w="1937250"/>
              </a:tblGrid>
              <a:tr h="1181100"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Your Portfolio</a:t>
                      </a:r>
                      <a:endParaRPr b="1" sz="24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Bear Market Decline</a:t>
                      </a:r>
                      <a:endParaRPr b="1" sz="26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12763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Current Value</a:t>
                      </a:r>
                      <a:endParaRPr sz="18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   </a:t>
                      </a:r>
                      <a:endParaRPr sz="24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94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rowSpan="2" hMerge="1"/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FF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-%</a:t>
                      </a:r>
                      <a:endParaRPr b="1" sz="2400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476250">
                <a:tc vMerge="1"/>
                <a:tc gridSpan="2" vMerge="1"/>
                <a:tc hMerge="1" vMerge="1"/>
                <a:tc vMerge="1"/>
              </a:tr>
              <a:tr h="628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Potential Loss</a:t>
                      </a:r>
                      <a:endParaRPr sz="18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</a:t>
                      </a:r>
                      <a:r>
                        <a:rPr b="1" lang="en-US" sz="24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</a:t>
                      </a:r>
                      <a:endParaRPr b="1" sz="24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571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Post Market</a:t>
                      </a:r>
                      <a:endParaRPr sz="18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Correction Value</a:t>
                      </a:r>
                      <a:endParaRPr sz="1800">
                        <a:solidFill>
                          <a:srgbClr val="073763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9050" marB="19050" marR="28575" marL="28575" anchor="b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073763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  $</a:t>
                      </a:r>
                      <a:endParaRPr/>
                    </a:p>
                  </a:txBody>
                  <a:tcPr marT="19050" marB="19050" marR="28575" marL="28575" anchor="ctr">
                    <a:lnL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4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cxnSp>
        <p:nvCxnSpPr>
          <p:cNvPr id="224" name="Google Shape;224;p27"/>
          <p:cNvCxnSpPr/>
          <p:nvPr/>
        </p:nvCxnSpPr>
        <p:spPr>
          <a:xfrm>
            <a:off x="4675575" y="2896850"/>
            <a:ext cx="2642100" cy="8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27"/>
          <p:cNvSpPr txBox="1"/>
          <p:nvPr/>
        </p:nvSpPr>
        <p:spPr>
          <a:xfrm>
            <a:off x="7540925" y="2310500"/>
            <a:ext cx="409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sz="24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004500" y="4870175"/>
            <a:ext cx="2184926" cy="96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27"/>
          <p:cNvCxnSpPr/>
          <p:nvPr/>
        </p:nvCxnSpPr>
        <p:spPr>
          <a:xfrm>
            <a:off x="8911500" y="2901200"/>
            <a:ext cx="903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p27"/>
          <p:cNvSpPr txBox="1"/>
          <p:nvPr/>
        </p:nvSpPr>
        <p:spPr>
          <a:xfrm>
            <a:off x="4266075" y="2310500"/>
            <a:ext cx="409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$</a:t>
            </a:r>
            <a:endParaRPr b="1" sz="2400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>
            <p:ph type="ctrTitle"/>
          </p:nvPr>
        </p:nvSpPr>
        <p:spPr>
          <a:xfrm>
            <a:off x="169350" y="164175"/>
            <a:ext cx="10557300" cy="30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5400"/>
              <a:buFont typeface="Arial"/>
              <a:buNone/>
            </a:pPr>
            <a:r>
              <a:rPr lang="en-US" sz="4200"/>
              <a:t>If you could </a:t>
            </a:r>
            <a:r>
              <a:rPr i="1" lang="en-US" sz="4200">
                <a:solidFill>
                  <a:srgbClr val="0B5394"/>
                </a:solidFill>
              </a:rPr>
              <a:t>invest</a:t>
            </a:r>
            <a:r>
              <a:rPr lang="en-US" sz="4200"/>
              <a:t>, </a:t>
            </a:r>
            <a:r>
              <a:rPr i="1" lang="en-US" sz="4200">
                <a:solidFill>
                  <a:srgbClr val="0B5394"/>
                </a:solidFill>
              </a:rPr>
              <a:t>grow wealth</a:t>
            </a:r>
            <a:r>
              <a:rPr lang="en-US" sz="4200"/>
              <a:t> </a:t>
            </a:r>
            <a:endParaRPr sz="4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5400"/>
              <a:buFont typeface="Arial"/>
              <a:buNone/>
            </a:pPr>
            <a:r>
              <a:rPr lang="en-US" sz="4200"/>
              <a:t>and </a:t>
            </a:r>
            <a:r>
              <a:rPr i="1" lang="en-US" sz="4200">
                <a:solidFill>
                  <a:srgbClr val="0B5394"/>
                </a:solidFill>
              </a:rPr>
              <a:t>secure your future</a:t>
            </a:r>
            <a:r>
              <a:rPr lang="en-US" sz="4200"/>
              <a:t>, </a:t>
            </a:r>
            <a:endParaRPr sz="4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5400"/>
              <a:buFont typeface="Arial"/>
              <a:buNone/>
            </a:pPr>
            <a:r>
              <a:rPr lang="en-US" sz="4200"/>
              <a:t>yet not worry about </a:t>
            </a:r>
            <a:endParaRPr sz="4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5400"/>
              <a:buFont typeface="Arial"/>
              <a:buNone/>
            </a:pPr>
            <a:r>
              <a:rPr lang="en-US" sz="4200"/>
              <a:t>losing your life </a:t>
            </a:r>
            <a:endParaRPr sz="4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5400"/>
              <a:buFont typeface="Arial"/>
              <a:buNone/>
            </a:pPr>
            <a:r>
              <a:rPr lang="en-US" sz="4200"/>
              <a:t>savings…</a:t>
            </a:r>
            <a:endParaRPr sz="4200"/>
          </a:p>
        </p:txBody>
      </p:sp>
      <p:sp>
        <p:nvSpPr>
          <p:cNvPr id="234" name="Google Shape;234;p28"/>
          <p:cNvSpPr txBox="1"/>
          <p:nvPr>
            <p:ph idx="1" type="subTitle"/>
          </p:nvPr>
        </p:nvSpPr>
        <p:spPr>
          <a:xfrm>
            <a:off x="6536724" y="4864425"/>
            <a:ext cx="5208839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b="1" lang="en-US" sz="2800">
                <a:solidFill>
                  <a:srgbClr val="CDD0D1"/>
                </a:solidFill>
                <a:latin typeface="Bell MT"/>
                <a:ea typeface="Bell MT"/>
                <a:cs typeface="Bell MT"/>
                <a:sym typeface="Bell MT"/>
              </a:rPr>
              <a:t>What Would You Do?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b="1" sz="2800">
              <a:solidFill>
                <a:srgbClr val="CDD0D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b="1" lang="en-US" sz="2800">
                <a:solidFill>
                  <a:srgbClr val="CDD0D1"/>
                </a:solidFill>
                <a:latin typeface="Bell MT"/>
                <a:ea typeface="Bell MT"/>
                <a:cs typeface="Bell MT"/>
                <a:sym typeface="Bell MT"/>
              </a:rPr>
              <a:t>What Do You Want From Your Advisory Partner?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b="1" sz="2800"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235" name="Google Shape;23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10546">
            <a:off x="3145035" y="2061119"/>
            <a:ext cx="4826377" cy="213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type="title"/>
          </p:nvPr>
        </p:nvSpPr>
        <p:spPr>
          <a:xfrm>
            <a:off x="6068213" y="99200"/>
            <a:ext cx="62319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240"/>
              <a:buFont typeface="Arial"/>
              <a:buNone/>
            </a:pPr>
            <a:r>
              <a:rPr lang="en-US" sz="3240">
                <a:solidFill>
                  <a:schemeClr val="dk1"/>
                </a:solidFill>
              </a:rPr>
              <a:t>At </a:t>
            </a:r>
            <a:r>
              <a:rPr lang="en-US" sz="3240">
                <a:solidFill>
                  <a:schemeClr val="accent1"/>
                </a:solidFill>
              </a:rPr>
              <a:t>JP Lotito &amp; Company</a:t>
            </a:r>
            <a:endParaRPr sz="324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240"/>
              <a:buFont typeface="Arial"/>
              <a:buNone/>
            </a:pPr>
            <a:r>
              <a:rPr lang="en-US" sz="3240">
                <a:solidFill>
                  <a:schemeClr val="dk1"/>
                </a:solidFill>
              </a:rPr>
              <a:t>we start with the end in mind. </a:t>
            </a:r>
            <a:endParaRPr sz="324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240"/>
              <a:buFont typeface="Arial"/>
              <a:buNone/>
            </a:pPr>
            <a:r>
              <a:t/>
            </a:r>
            <a:endParaRPr sz="324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3240"/>
              <a:buFont typeface="Arial"/>
              <a:buNone/>
            </a:pPr>
            <a:r>
              <a:rPr lang="en-US" sz="3240">
                <a:solidFill>
                  <a:schemeClr val="dk1"/>
                </a:solidFill>
              </a:rPr>
              <a:t>We manage </a:t>
            </a:r>
            <a:r>
              <a:rPr i="1" lang="en-US" sz="3240">
                <a:solidFill>
                  <a:schemeClr val="dk1"/>
                </a:solidFill>
              </a:rPr>
              <a:t>risk </a:t>
            </a:r>
            <a:r>
              <a:rPr lang="en-US" sz="3240">
                <a:solidFill>
                  <a:schemeClr val="dk1"/>
                </a:solidFill>
              </a:rPr>
              <a:t>to preserve capital and capture returns.</a:t>
            </a:r>
            <a:endParaRPr sz="3240">
              <a:solidFill>
                <a:schemeClr val="dk1"/>
              </a:solidFill>
            </a:endParaRPr>
          </a:p>
        </p:txBody>
      </p:sp>
      <p:sp>
        <p:nvSpPr>
          <p:cNvPr id="241" name="Google Shape;241;p29"/>
          <p:cNvSpPr txBox="1"/>
          <p:nvPr>
            <p:ph idx="2" type="body"/>
          </p:nvPr>
        </p:nvSpPr>
        <p:spPr>
          <a:xfrm>
            <a:off x="337275" y="1180050"/>
            <a:ext cx="5270700" cy="44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6888" lvl="0" marL="2468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D0D1"/>
              </a:buClr>
              <a:buSzPts val="2800"/>
              <a:buChar char="❖"/>
            </a:pPr>
            <a:r>
              <a:rPr lang="en-US">
                <a:solidFill>
                  <a:srgbClr val="CDD0D1"/>
                </a:solidFill>
              </a:rPr>
              <a:t>Seek to reduce volatility and danger from cataclysmic events such as 9/11 and the Financial Crisis of 2008-2009</a:t>
            </a:r>
            <a:endParaRPr>
              <a:solidFill>
                <a:srgbClr val="CDD0D1"/>
              </a:solidFill>
            </a:endParaRPr>
          </a:p>
          <a:p>
            <a:pPr indent="-246888" lvl="0" marL="246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CDD0D1"/>
              </a:buClr>
              <a:buSzPts val="2800"/>
              <a:buChar char="❖"/>
            </a:pPr>
            <a:r>
              <a:rPr lang="en-US">
                <a:solidFill>
                  <a:srgbClr val="CDD0D1"/>
                </a:solidFill>
              </a:rPr>
              <a:t>Safeguard your money. Preserve your wealth. Secure your future.</a:t>
            </a:r>
            <a:endParaRPr>
              <a:solidFill>
                <a:srgbClr val="CDD0D1"/>
              </a:solidFill>
            </a:endParaRPr>
          </a:p>
          <a:p>
            <a:pPr indent="-246888" lvl="0" marL="246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CDD0D1"/>
              </a:buClr>
              <a:buSzPts val="2800"/>
              <a:buChar char="❖"/>
            </a:pPr>
            <a:r>
              <a:rPr lang="en-US">
                <a:solidFill>
                  <a:srgbClr val="CDD0D1"/>
                </a:solidFill>
              </a:rPr>
              <a:t> Transfer risk from you to our asset manager partners.</a:t>
            </a:r>
            <a:endParaRPr>
              <a:solidFill>
                <a:srgbClr val="CDD0D1"/>
              </a:solidFill>
            </a:endParaRPr>
          </a:p>
          <a:p>
            <a:pPr indent="-246888" lvl="0" marL="2468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CDD0D1"/>
              </a:buClr>
              <a:buSzPts val="2800"/>
              <a:buChar char="❖"/>
            </a:pPr>
            <a:r>
              <a:rPr lang="en-US">
                <a:solidFill>
                  <a:srgbClr val="CDD0D1"/>
                </a:solidFill>
              </a:rPr>
              <a:t>Extract returns from markets instead of trying to outsmart it.</a:t>
            </a:r>
            <a:endParaRPr>
              <a:solidFill>
                <a:srgbClr val="CDD0D1"/>
              </a:solidFill>
            </a:endParaRPr>
          </a:p>
          <a:p>
            <a:pPr indent="-246888" lvl="0" marL="246888" rtl="0" algn="l">
              <a:lnSpc>
                <a:spcPct val="90000"/>
              </a:lnSpc>
              <a:spcBef>
                <a:spcPts val="1400"/>
              </a:spcBef>
              <a:spcAft>
                <a:spcPts val="2100"/>
              </a:spcAft>
              <a:buClr>
                <a:srgbClr val="CDD0D1"/>
              </a:buClr>
              <a:buSzPts val="2800"/>
              <a:buChar char="❖"/>
            </a:pPr>
            <a:r>
              <a:rPr lang="en-US">
                <a:solidFill>
                  <a:srgbClr val="CDD0D1"/>
                </a:solidFill>
              </a:rPr>
              <a:t>Identify and secure lifetime income you cannot outlive.</a:t>
            </a:r>
            <a:endParaRPr>
              <a:solidFill>
                <a:srgbClr val="CDD0D1"/>
              </a:solidFill>
            </a:endParaRPr>
          </a:p>
        </p:txBody>
      </p:sp>
      <p:pic>
        <p:nvPicPr>
          <p:cNvPr id="242" name="Google Shape;24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942" y="3748258"/>
            <a:ext cx="5370125" cy="263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9113" y="1683350"/>
            <a:ext cx="483781" cy="483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